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92" r:id="rId2"/>
    <p:sldId id="426" r:id="rId3"/>
    <p:sldId id="1070" r:id="rId4"/>
    <p:sldId id="259" r:id="rId5"/>
    <p:sldId id="1072" r:id="rId6"/>
    <p:sldId id="1073" r:id="rId7"/>
    <p:sldId id="1074" r:id="rId8"/>
    <p:sldId id="1071" r:id="rId9"/>
    <p:sldId id="1069" r:id="rId10"/>
    <p:sldId id="1047" r:id="rId11"/>
    <p:sldId id="459" r:id="rId12"/>
    <p:sldId id="495" r:id="rId13"/>
    <p:sldId id="1050" r:id="rId14"/>
    <p:sldId id="1049" r:id="rId15"/>
    <p:sldId id="1083" r:id="rId16"/>
    <p:sldId id="1051" r:id="rId17"/>
    <p:sldId id="1086" r:id="rId18"/>
    <p:sldId id="1052" r:id="rId19"/>
    <p:sldId id="1053" r:id="rId20"/>
    <p:sldId id="1075" r:id="rId21"/>
    <p:sldId id="1087" r:id="rId22"/>
    <p:sldId id="1088" r:id="rId23"/>
    <p:sldId id="1056" r:id="rId24"/>
    <p:sldId id="1089" r:id="rId25"/>
    <p:sldId id="1076" r:id="rId26"/>
    <p:sldId id="1090" r:id="rId27"/>
    <p:sldId id="1077" r:id="rId28"/>
    <p:sldId id="1092" r:id="rId29"/>
    <p:sldId id="1091" r:id="rId30"/>
    <p:sldId id="1057" r:id="rId31"/>
    <p:sldId id="1096" r:id="rId32"/>
    <p:sldId id="1080" r:id="rId33"/>
    <p:sldId id="1097" r:id="rId34"/>
    <p:sldId id="1058" r:id="rId35"/>
    <p:sldId id="1059" r:id="rId36"/>
    <p:sldId id="1081" r:id="rId37"/>
    <p:sldId id="1082" r:id="rId38"/>
    <p:sldId id="493" r:id="rId39"/>
    <p:sldId id="1060" r:id="rId40"/>
    <p:sldId id="1061" r:id="rId41"/>
    <p:sldId id="1063" r:id="rId42"/>
    <p:sldId id="1062" r:id="rId43"/>
    <p:sldId id="1064" r:id="rId44"/>
    <p:sldId id="394" r:id="rId45"/>
  </p:sldIdLst>
  <p:sldSz cx="24387175" cy="13716000"/>
  <p:notesSz cx="6858000" cy="9144000"/>
  <p:defaultTextStyle>
    <a:defPPr>
      <a:defRPr lang="en-US"/>
    </a:defPPr>
    <a:lvl1pPr algn="l" defTabSz="1087120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1pPr>
    <a:lvl2pPr marL="1087755" indent="-630555" algn="l" defTabSz="1087120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2pPr>
    <a:lvl3pPr marL="2176780" indent="-1262380" algn="l" defTabSz="1087120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3pPr>
    <a:lvl4pPr marL="3265805" indent="-1894205" algn="l" defTabSz="1087120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4pPr>
    <a:lvl5pPr marL="4354830" indent="-2526030" algn="l" defTabSz="1087120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4300" kern="1200">
        <a:solidFill>
          <a:schemeClr val="tx1"/>
        </a:solidFill>
        <a:latin typeface="Calibri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766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479">
          <p15:clr>
            <a:srgbClr val="A4A3A4"/>
          </p15:clr>
        </p15:guide>
        <p15:guide id="4" pos="7681">
          <p15:clr>
            <a:srgbClr val="A4A3A4"/>
          </p15:clr>
        </p15:guide>
        <p15:guide id="5" pos="1085">
          <p15:clr>
            <a:srgbClr val="A4A3A4"/>
          </p15:clr>
        </p15:guide>
        <p15:guide id="6" pos="142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21520"/>
    <a:srgbClr val="DB342D"/>
    <a:srgbClr val="FFFFFF"/>
    <a:srgbClr val="206BA9"/>
    <a:srgbClr val="242C34"/>
    <a:srgbClr val="44546A"/>
    <a:srgbClr val="F6F7FA"/>
    <a:srgbClr val="B32924"/>
    <a:srgbClr val="43B5F0"/>
    <a:srgbClr val="41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45" autoAdjust="0"/>
  </p:normalViewPr>
  <p:slideViewPr>
    <p:cSldViewPr snapToGrid="0" snapToObjects="1">
      <p:cViewPr varScale="1">
        <p:scale>
          <a:sx n="30" d="100"/>
          <a:sy n="30" d="100"/>
        </p:scale>
        <p:origin x="903" y="45"/>
      </p:cViewPr>
      <p:guideLst>
        <p:guide orient="horz" pos="7766"/>
        <p:guide orient="horz" pos="4320"/>
        <p:guide orient="horz" pos="479"/>
        <p:guide pos="7681"/>
        <p:guide pos="1085"/>
        <p:guide pos="142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8839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047FA3-6374-AD45-9FF4-B958EB670042}" type="datetimeFigureOut">
              <a:rPr lang="en-US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08839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D998C3D-3979-8A47-A109-FE8592B9CC8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8839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96C966-5B23-B049-9693-4E918AC812E7}" type="datetimeFigureOut">
              <a:rPr lang="en-US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088390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1C7C86B-3BDA-8840-B45E-37D11BC453E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73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计算机内存在逻辑上是用固定尺寸的页组织的，页有页表，页表的缓存是快表（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2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PackA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PACK B</a:t>
                </a:r>
                <a:r>
                  <a:rPr lang="zh-CN" altLang="en-US" dirty="0"/>
                  <a:t>操作的目的是最大化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PACK B</a:t>
                </a:r>
                <a:r>
                  <a:rPr lang="zh-CN" altLang="en-US" dirty="0"/>
                  <a:t>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只需要一个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也需要</m:t>
                    </m:r>
                  </m:oMath>
                </a14:m>
                <a:r>
                  <a:rPr lang="zh-CN" altLang="en-US" dirty="0"/>
                  <a:t>一个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项。不需要对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没有被重用。当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数据完成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后，</a:t>
                </a:r>
                <a:r>
                  <a:rPr lang="en-US" altLang="zh-CN" dirty="0"/>
                  <a:t>GEBP_OPT1</a:t>
                </a:r>
                <a:r>
                  <a:rPr lang="zh-CN" altLang="en-US" dirty="0"/>
                  <a:t>可以达到峰值性能。</a:t>
                </a:r>
                <a:endParaRPr lang="en-US" altLang="zh-CN" dirty="0"/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时间，可以被</a:t>
                </a:r>
                <a:r>
                  <a:rPr lang="en-US" altLang="zh-CN" dirty="0"/>
                  <a:t>2xmxnxkc</a:t>
                </a:r>
                <a:r>
                  <a:rPr lang="zh-CN" altLang="en-US" dirty="0"/>
                  <a:t>的计算隐藏。对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时间，可以被</a:t>
                </a:r>
                <a:r>
                  <a:rPr lang="en-US" altLang="zh-CN" dirty="0"/>
                  <a:t>2mc x kc x n</a:t>
                </a:r>
                <a:r>
                  <a:rPr lang="zh-CN" altLang="en-US" dirty="0"/>
                  <a:t>计算隐藏。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PackA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PACK B</a:t>
                </a:r>
                <a:r>
                  <a:rPr lang="zh-CN" altLang="en-US" dirty="0"/>
                  <a:t>操作的目的是最大化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𝐴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 ̃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PACK B</a:t>
                </a:r>
                <a:r>
                  <a:rPr lang="zh-CN" altLang="en-US" dirty="0"/>
                  <a:t>后，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B_j</a:t>
                </a:r>
                <a:r>
                  <a:rPr lang="zh-CN" altLang="en-US" dirty="0"/>
                  <a:t>只需要一个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B_(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𝑗+1)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也需要</a:t>
                </a:r>
                <a:r>
                  <a:rPr lang="zh-CN" altLang="en-US" dirty="0"/>
                  <a:t>一个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项。不需要对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，</a:t>
                </a:r>
                <a:r>
                  <a:rPr lang="en-US" altLang="zh-CN" i="0">
                    <a:latin typeface="Cambria Math" panose="02040503050406030204" pitchFamily="18" charset="0"/>
                  </a:rPr>
                  <a:t>C_j</a:t>
                </a:r>
                <a:r>
                  <a:rPr lang="zh-CN" altLang="en-US" dirty="0"/>
                  <a:t>没有被重用。当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数据完成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后，</a:t>
                </a:r>
                <a:r>
                  <a:rPr lang="en-US" altLang="zh-CN" dirty="0"/>
                  <a:t>GEBP_OPT1</a:t>
                </a:r>
                <a:r>
                  <a:rPr lang="zh-CN" altLang="en-US" dirty="0"/>
                  <a:t>可以达到峰值性能。</a:t>
                </a:r>
                <a:endParaRPr lang="en-US" altLang="zh-CN" dirty="0"/>
              </a:p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时间，可以被</a:t>
                </a:r>
                <a:r>
                  <a:rPr lang="en-US" altLang="zh-CN" dirty="0"/>
                  <a:t>2xmxnxkc</a:t>
                </a:r>
                <a:r>
                  <a:rPr lang="zh-CN" altLang="en-US" dirty="0"/>
                  <a:t>的计算隐藏。对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时间，可以被</a:t>
                </a:r>
                <a:r>
                  <a:rPr lang="en-US" altLang="zh-CN" dirty="0"/>
                  <a:t>2mc x kc x n</a:t>
                </a:r>
                <a:r>
                  <a:rPr lang="zh-CN" altLang="en-US" dirty="0"/>
                  <a:t>计算隐藏。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4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1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</a:t>
                </a:r>
                <a:r>
                  <a:rPr lang="zh-CN" altLang="en-US" dirty="0"/>
                  <a:t>被重用，所以对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没被重用，所以不需要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操作。所以针对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需要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nr 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项，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</a:t>
                </a:r>
                <a:r>
                  <a:rPr lang="zh-CN" altLang="en-US" dirty="0"/>
                  <a:t>被重用，所以对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没被重用，所以不需要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操作。所以针对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𝐵_𝑗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需要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nr 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TLB</a:t>
                </a:r>
                <a:r>
                  <a:rPr lang="zh-CN" altLang="en-US" dirty="0"/>
                  <a:t>项，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被重用，所以需要</a:t>
                </a:r>
                <a:r>
                  <a:rPr lang="en-US" altLang="zh-CN" dirty="0"/>
                  <a:t>PACK A</a:t>
                </a:r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被重用，为了</m:t>
                    </m:r>
                  </m:oMath>
                </a14:m>
                <a:r>
                  <a:rPr lang="zh-CN" altLang="en-US" dirty="0"/>
                  <a:t>连续访问，所以需要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操作，使得其存放在</a:t>
                </a:r>
                <a:r>
                  <a:rPr lang="en-US" altLang="zh-CN" dirty="0"/>
                  <a:t>L2 cache</a:t>
                </a:r>
                <a:r>
                  <a:rPr lang="zh-CN" altLang="en-US" dirty="0"/>
                  <a:t>中。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被重用，所以需要</a:t>
                </a:r>
                <a:r>
                  <a:rPr lang="en-US" altLang="zh-CN" dirty="0"/>
                  <a:t>PACK A</a:t>
                </a:r>
                <a:r>
                  <a:rPr lang="zh-CN" altLang="en-US" dirty="0"/>
                  <a:t>。</a:t>
                </a:r>
                <a:r>
                  <a:rPr lang="en-US" altLang="zh-CN" i="0">
                    <a:latin typeface="Cambria Math" panose="02040503050406030204" pitchFamily="18" charset="0"/>
                  </a:rPr>
                  <a:t>B_j</a:t>
                </a:r>
                <a:r>
                  <a:rPr lang="zh-CN" altLang="en-US" i="0">
                    <a:latin typeface="Cambria Math" panose="02040503050406030204" pitchFamily="18" charset="0"/>
                  </a:rPr>
                  <a:t> 被重用，为了</a:t>
                </a:r>
                <a:r>
                  <a:rPr lang="zh-CN" altLang="en-US" dirty="0"/>
                  <a:t>连续访问，所以需要</a:t>
                </a:r>
                <a:r>
                  <a:rPr lang="en-US" altLang="zh-CN" dirty="0"/>
                  <a:t>PACK</a:t>
                </a:r>
                <a:r>
                  <a:rPr lang="zh-CN" altLang="en-US" dirty="0"/>
                  <a:t>操作，使得其存放在</a:t>
                </a:r>
                <a:r>
                  <a:rPr lang="en-US" altLang="zh-CN" dirty="0"/>
                  <a:t>L2 cache</a:t>
                </a:r>
                <a:r>
                  <a:rPr lang="zh-CN" altLang="en-US" dirty="0"/>
                  <a:t>中。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8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2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2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由于对</a:t>
            </a:r>
            <a:r>
              <a:rPr lang="en-US" altLang="zh-CN" dirty="0"/>
              <a:t>B</a:t>
            </a:r>
            <a:r>
              <a:rPr lang="zh-CN" altLang="en-US" dirty="0"/>
              <a:t>进行重用，所以对</a:t>
            </a:r>
            <a:r>
              <a:rPr lang="en-US" altLang="zh-CN" dirty="0"/>
              <a:t>B</a:t>
            </a:r>
            <a:r>
              <a:rPr lang="zh-CN" altLang="en-US" dirty="0"/>
              <a:t>在</a:t>
            </a:r>
            <a:r>
              <a:rPr lang="en-US" altLang="zh-CN" dirty="0"/>
              <a:t>L2</a:t>
            </a:r>
            <a:r>
              <a:rPr lang="zh-CN" altLang="en-US" dirty="0"/>
              <a:t>上的最大空间是最重要的。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11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4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79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86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8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77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5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架构用于桌面，由</a:t>
            </a:r>
            <a:r>
              <a:rPr lang="en-US" altLang="zh-CN" dirty="0"/>
              <a:t>Intel</a:t>
            </a:r>
            <a:r>
              <a:rPr lang="zh-CN" altLang="en-US" dirty="0"/>
              <a:t>开发，使用复杂指令集。</a:t>
            </a:r>
            <a:r>
              <a:rPr lang="en-US" altLang="zh-CN" dirty="0"/>
              <a:t>Power</a:t>
            </a:r>
            <a:r>
              <a:rPr lang="zh-CN" altLang="en-US" dirty="0"/>
              <a:t>是精简指令集，由</a:t>
            </a:r>
            <a:r>
              <a:rPr lang="en-US" altLang="zh-CN" dirty="0"/>
              <a:t>IBM</a:t>
            </a:r>
            <a:r>
              <a:rPr lang="zh-CN" altLang="en-US" dirty="0"/>
              <a:t>设计，主要用于</a:t>
            </a:r>
            <a:r>
              <a:rPr lang="en-US" altLang="zh-CN" dirty="0"/>
              <a:t>IBM</a:t>
            </a:r>
            <a:r>
              <a:rPr lang="zh-CN" altLang="en-US" dirty="0"/>
              <a:t>服务器、超算、工作站等。</a:t>
            </a:r>
            <a:r>
              <a:rPr lang="en-US" altLang="zh-CN" dirty="0"/>
              <a:t>IA64</a:t>
            </a:r>
            <a:r>
              <a:rPr lang="zh-CN" altLang="en-US" dirty="0"/>
              <a:t>由</a:t>
            </a:r>
            <a:r>
              <a:rPr lang="en-US" altLang="zh-CN" dirty="0"/>
              <a:t>HP</a:t>
            </a:r>
            <a:r>
              <a:rPr lang="zh-CN" altLang="en-US" dirty="0"/>
              <a:t>和</a:t>
            </a:r>
            <a:r>
              <a:rPr lang="en-US" altLang="zh-CN" dirty="0"/>
              <a:t>Intel</a:t>
            </a:r>
            <a:r>
              <a:rPr lang="zh-CN" altLang="en-US" dirty="0"/>
              <a:t>开发，用于超算和企业级服务器，使用精简指令集。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75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04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5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92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60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98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7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90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3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C7C86B-3BDA-8840-B45E-37D11BC453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7175" cy="13716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32200" y="0"/>
            <a:ext cx="8054975" cy="137160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4975" cy="137160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6100" y="0"/>
            <a:ext cx="8054975" cy="68580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6100" y="6976872"/>
            <a:ext cx="8054975" cy="6739128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22438" y="3190890"/>
            <a:ext cx="9485004" cy="68580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>
          <a:xfrm>
            <a:off x="1447800" y="0"/>
            <a:ext cx="4991100" cy="2651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03438"/>
            <a:ext cx="24387175" cy="7259637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2C057-0FCE-481C-8F8C-C379F658049D}" type="datetimeFigureOut">
              <a:rPr lang="zh-CN" altLang="en-US" smtClean="0"/>
              <a:t>2021/5/19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8BF2-D09A-4AA3-BA94-FA815354BE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B21FF63-86A7-C442-BD47-44F189A50682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A4CB7D7-F4E8-4B48-A940-142B03E8A1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267124" y="3423104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7476788" y="3423104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8332788" y="3423104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17469833" y="5836930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1267124" y="6003175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8332788" y="6003175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2"/>
          <p:cNvSpPr>
            <a:spLocks noGrp="1"/>
          </p:cNvSpPr>
          <p:nvPr>
            <p:ph type="pic" sz="quarter" idx="22"/>
          </p:nvPr>
        </p:nvSpPr>
        <p:spPr>
          <a:xfrm>
            <a:off x="1219200" y="8509017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8332788" y="8509017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22"/>
          <p:cNvSpPr>
            <a:spLocks noGrp="1"/>
          </p:cNvSpPr>
          <p:nvPr>
            <p:ph type="pic" sz="quarter" idx="24"/>
          </p:nvPr>
        </p:nvSpPr>
        <p:spPr>
          <a:xfrm>
            <a:off x="17476788" y="8509017"/>
            <a:ext cx="2261721" cy="226142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181013" y="2790825"/>
            <a:ext cx="9483725" cy="9485313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219145" y="3183470"/>
            <a:ext cx="4267756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7316152" y="3183470"/>
            <a:ext cx="4267756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2193587" y="3183470"/>
            <a:ext cx="4267756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7071022" y="3183470"/>
            <a:ext cx="4267756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722438" y="3417253"/>
            <a:ext cx="6332712" cy="63318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138705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319943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644806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319943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31123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4644806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969669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231123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4644806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966442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6966442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300016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929130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929130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4788" y="3448050"/>
            <a:ext cx="6154737" cy="35687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26826" y="3448050"/>
            <a:ext cx="6154737" cy="35687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487322" y="3448050"/>
            <a:ext cx="6154737" cy="3568700"/>
          </a:xfrm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19200" y="549275"/>
            <a:ext cx="21948775" cy="22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217728" tIns="108864" rIns="217728" bIns="108864" numCol="1" anchor="ctr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3200400"/>
            <a:ext cx="21948775" cy="9051925"/>
          </a:xfrm>
          <a:prstGeom prst="rect">
            <a:avLst/>
          </a:prstGeom>
          <a:noFill/>
          <a:ln>
            <a:noFill/>
          </a:ln>
        </p:spPr>
        <p:txBody>
          <a:bodyPr vert="horz" wrap="square" lIns="217728" tIns="108864" rIns="217728" bIns="108864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0"/>
            <a:ext cx="5691188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 defTabSz="1088390" fontAlgn="auto">
              <a:spcBef>
                <a:spcPts val="0"/>
              </a:spcBef>
              <a:spcAft>
                <a:spcPts val="0"/>
              </a:spcAft>
              <a:defRPr sz="29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fld id="{1B21FF63-86A7-C442-BD47-44F189A50682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788" y="12712700"/>
            <a:ext cx="7721600" cy="730250"/>
          </a:xfrm>
          <a:prstGeom prst="rect">
            <a:avLst/>
          </a:prstGeom>
        </p:spPr>
        <p:txBody>
          <a:bodyPr vert="horz" wrap="square" lIns="217728" tIns="108864" rIns="217728" bIns="108864" numCol="1" anchor="ctr" anchorCtr="0" compatLnSpc="1"/>
          <a:lstStyle>
            <a:lvl1pPr algn="ctr">
              <a:defRPr sz="2900">
                <a:solidFill>
                  <a:srgbClr val="A5A6A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6788" y="12712700"/>
            <a:ext cx="5691187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 defTabSz="1088390" fontAlgn="auto">
              <a:spcBef>
                <a:spcPts val="0"/>
              </a:spcBef>
              <a:spcAft>
                <a:spcPts val="0"/>
              </a:spcAft>
              <a:defRPr sz="29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fld id="{1A4CB7D7-F4E8-4B48-A940-142B03E8A1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779588" y="0"/>
            <a:ext cx="3883025" cy="2492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transition spd="slow"/>
  <p:txStyles>
    <p:titleStyle>
      <a:lvl1pPr algn="ctr" defTabSz="1087120" rtl="0" fontAlgn="base">
        <a:spcBef>
          <a:spcPct val="0"/>
        </a:spcBef>
        <a:spcAft>
          <a:spcPct val="0"/>
        </a:spcAft>
        <a:defRPr sz="10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1pPr>
      <a:lvl2pPr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2pPr>
      <a:lvl3pPr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3pPr>
      <a:lvl4pPr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4pPr>
      <a:lvl5pPr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5pPr>
      <a:lvl6pPr marL="457200"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6pPr>
      <a:lvl7pPr marL="914400"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7pPr>
      <a:lvl8pPr marL="1371600"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8pPr>
      <a:lvl9pPr marL="1828800" algn="ctr" defTabSz="1087120" rtl="0" fontAlgn="base">
        <a:spcBef>
          <a:spcPct val="0"/>
        </a:spcBef>
        <a:spcAft>
          <a:spcPct val="0"/>
        </a:spcAft>
        <a:defRPr sz="10500">
          <a:solidFill>
            <a:schemeClr val="tx1"/>
          </a:solidFill>
          <a:latin typeface="Open Sans" charset="0"/>
          <a:ea typeface="MS PGothic" charset="0"/>
        </a:defRPr>
      </a:lvl9pPr>
    </p:titleStyle>
    <p:bodyStyle>
      <a:lvl1pPr algn="l" defTabSz="1087120" rtl="0" fontAlgn="base">
        <a:spcBef>
          <a:spcPct val="20000"/>
        </a:spcBef>
        <a:spcAft>
          <a:spcPct val="0"/>
        </a:spcAft>
        <a:buFont typeface="Arial" panose="020B0604020202090204" pitchFamily="34" charset="0"/>
        <a:defRPr sz="7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1pPr>
      <a:lvl2pPr marL="1087755" algn="l" defTabSz="1087120" rtl="0" fontAlgn="base">
        <a:spcBef>
          <a:spcPct val="20000"/>
        </a:spcBef>
        <a:spcAft>
          <a:spcPct val="0"/>
        </a:spcAft>
        <a:buFont typeface="Arial" panose="020B0604020202090204" pitchFamily="34" charset="0"/>
        <a:defRPr sz="67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2pPr>
      <a:lvl3pPr marL="2176780" algn="l" defTabSz="1087120" rtl="0" fontAlgn="base">
        <a:spcBef>
          <a:spcPct val="20000"/>
        </a:spcBef>
        <a:spcAft>
          <a:spcPct val="0"/>
        </a:spcAft>
        <a:buFont typeface="Arial" panose="020B0604020202090204" pitchFamily="34" charset="0"/>
        <a:defRPr sz="57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3pPr>
      <a:lvl4pPr marL="3265805" algn="l" defTabSz="1087120" rtl="0" fontAlgn="base">
        <a:spcBef>
          <a:spcPct val="20000"/>
        </a:spcBef>
        <a:spcAft>
          <a:spcPct val="0"/>
        </a:spcAft>
        <a:buFont typeface="Arial" panose="020B0604020202090204" pitchFamily="34" charset="0"/>
        <a:defRPr sz="4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4pPr>
      <a:lvl5pPr marL="4354830" algn="l" defTabSz="1087120" rtl="0" fontAlgn="base">
        <a:spcBef>
          <a:spcPct val="20000"/>
        </a:spcBef>
        <a:spcAft>
          <a:spcPct val="0"/>
        </a:spcAft>
        <a:buFont typeface="Arial" panose="020B0604020202090204" pitchFamily="34" charset="0"/>
        <a:defRPr sz="4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Open Sans"/>
        </a:defRPr>
      </a:lvl5pPr>
      <a:lvl6pPr marL="5987415" indent="-544195" algn="l" defTabSz="1088390" rtl="0" eaLnBrk="1" latinLnBrk="0" hangingPunct="1">
        <a:spcBef>
          <a:spcPct val="20000"/>
        </a:spcBef>
        <a:buFont typeface="Arial" panose="020B060402020209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440" indent="-544195" algn="l" defTabSz="1088390" rtl="0" eaLnBrk="1" latinLnBrk="0" hangingPunct="1">
        <a:spcBef>
          <a:spcPct val="20000"/>
        </a:spcBef>
        <a:buFont typeface="Arial" panose="020B060402020209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830" indent="-544195" algn="l" defTabSz="1088390" rtl="0" eaLnBrk="1" latinLnBrk="0" hangingPunct="1">
        <a:spcBef>
          <a:spcPct val="20000"/>
        </a:spcBef>
        <a:buFont typeface="Arial" panose="020B060402020209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220" indent="-544195" algn="l" defTabSz="1088390" rtl="0" eaLnBrk="1" latinLnBrk="0" hangingPunct="1">
        <a:spcBef>
          <a:spcPct val="20000"/>
        </a:spcBef>
        <a:buFont typeface="Arial" panose="020B0604020202090204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390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415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805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830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220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610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635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025" algn="l" defTabSz="108839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3"/>
          <p:cNvSpPr/>
          <p:nvPr/>
        </p:nvSpPr>
        <p:spPr>
          <a:xfrm>
            <a:off x="-24130" y="-69850"/>
            <a:ext cx="24428450" cy="9205595"/>
          </a:xfrm>
          <a:prstGeom prst="rect">
            <a:avLst/>
          </a:prstGeom>
          <a:solidFill>
            <a:srgbClr val="206B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5" tIns="121878" rIns="243755" bIns="121878" anchor="ctr"/>
          <a:lstStyle/>
          <a:p>
            <a:pPr algn="ctr"/>
            <a:endParaRPr lang="zh-CN" altLang="en-US" dirty="0">
              <a:solidFill>
                <a:srgbClr val="0E3453"/>
              </a:solidFill>
              <a:latin typeface="Calibri Light" charset="0"/>
              <a:ea typeface="MS PGothic" charset="0"/>
              <a:cs typeface="MS PGothic" charset="0"/>
            </a:endParaRPr>
          </a:p>
        </p:txBody>
      </p:sp>
      <p:sp>
        <p:nvSpPr>
          <p:cNvPr id="6" name="TextBox 51"/>
          <p:cNvSpPr txBox="1">
            <a:spLocks noChangeArrowheads="1"/>
          </p:cNvSpPr>
          <p:nvPr/>
        </p:nvSpPr>
        <p:spPr bwMode="auto">
          <a:xfrm>
            <a:off x="1722819" y="2586009"/>
            <a:ext cx="20942300" cy="275491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Anatomy of High-Performance Matrix Multiplication</a:t>
            </a:r>
          </a:p>
        </p:txBody>
      </p:sp>
      <p:sp>
        <p:nvSpPr>
          <p:cNvPr id="33" name="TextBox 51"/>
          <p:cNvSpPr txBox="1">
            <a:spLocks noChangeArrowheads="1"/>
          </p:cNvSpPr>
          <p:nvPr/>
        </p:nvSpPr>
        <p:spPr bwMode="auto">
          <a:xfrm>
            <a:off x="16987228" y="10091605"/>
            <a:ext cx="7485682" cy="278748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论文作者：</a:t>
            </a:r>
            <a:r>
              <a:rPr lang="en-US" altLang="zh-CN" sz="4000" b="1" dirty="0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Kazushige </a:t>
            </a:r>
            <a:r>
              <a:rPr lang="en-US" altLang="zh-CN" sz="4000" b="1" dirty="0" err="1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Goto</a:t>
            </a:r>
            <a:endParaRPr lang="en-US" altLang="zh-CN" sz="4000" b="1" dirty="0">
              <a:solidFill>
                <a:srgbClr val="206B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讲解姓名：向春阳</a:t>
            </a:r>
            <a:endParaRPr lang="en-US" altLang="zh-CN" sz="4000" b="1" dirty="0">
              <a:solidFill>
                <a:srgbClr val="206B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讲解时间：</a:t>
            </a:r>
            <a:r>
              <a:rPr lang="en-US" altLang="zh-CN" sz="4000" b="1" dirty="0">
                <a:solidFill>
                  <a:srgbClr val="2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20210519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877421" y="651952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GEMM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分解实例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23E519-68B9-4E28-A481-51C7E078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31" y="1781551"/>
            <a:ext cx="20408891" cy="78428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E3A658-6142-49BF-83BB-5432DB50C593}"/>
              </a:ext>
            </a:extLst>
          </p:cNvPr>
          <p:cNvSpPr txBox="1"/>
          <p:nvPr/>
        </p:nvSpPr>
        <p:spPr>
          <a:xfrm>
            <a:off x="8911526" y="10308956"/>
            <a:ext cx="6162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GEMM — GEPP — GEBP</a:t>
            </a:r>
            <a:endParaRPr lang="zh-CN" altLang="en-US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15788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 GEMM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912E53-1F01-4ABF-A4CA-3DC9EC6F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0"/>
            <a:ext cx="16336451" cy="117635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36433A4-6F64-4FC2-8F6C-574D312ED763}"/>
              </a:ext>
            </a:extLst>
          </p:cNvPr>
          <p:cNvSpPr txBox="1"/>
          <p:nvPr/>
        </p:nvSpPr>
        <p:spPr>
          <a:xfrm>
            <a:off x="16512486" y="1306436"/>
            <a:ext cx="681246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GEMM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可以划分为：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GEMP/GEPM/GEPP</a:t>
            </a:r>
          </a:p>
          <a:p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进一步划分为：</a:t>
            </a:r>
            <a:r>
              <a:rPr lang="en-US" altLang="zh-CN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GEBP/GEPB/GEPDOT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81BB75-E69D-4805-8690-37291F513D11}"/>
              </a:ext>
            </a:extLst>
          </p:cNvPr>
          <p:cNvSpPr txBox="1"/>
          <p:nvPr/>
        </p:nvSpPr>
        <p:spPr>
          <a:xfrm>
            <a:off x="16512486" y="5150438"/>
            <a:ext cx="55964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GEMM_VR1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GEMM_VR2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GEMM_VR3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C1AC7-66FC-482A-858E-8DCC73A820DF}"/>
              </a:ext>
            </a:extLst>
          </p:cNvPr>
          <p:cNvSpPr txBox="1"/>
          <p:nvPr/>
        </p:nvSpPr>
        <p:spPr>
          <a:xfrm>
            <a:off x="16512486" y="7327986"/>
            <a:ext cx="5623655" cy="5155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GEPP_VR1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GEPP_VR2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GEMP_VR1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GEMP_VR2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GEPM_VR1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GEPM_VR2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维分解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</a:p>
        </p:txBody>
      </p:sp>
      <p:grpSp>
        <p:nvGrpSpPr>
          <p:cNvPr id="22" name="组合 14"/>
          <p:cNvGrpSpPr/>
          <p:nvPr/>
        </p:nvGrpSpPr>
        <p:grpSpPr>
          <a:xfrm>
            <a:off x="7108825" y="3537585"/>
            <a:ext cx="10105390" cy="1538605"/>
            <a:chOff x="3496989" y="2270470"/>
            <a:chExt cx="3310090" cy="504000"/>
          </a:xfrm>
        </p:grpSpPr>
        <p:grpSp>
          <p:nvGrpSpPr>
            <p:cNvPr id="44" name="组合 1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3D485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</a:t>
                </a:r>
              </a:p>
            </p:txBody>
          </p:sp>
          <p:grpSp>
            <p:nvGrpSpPr>
              <p:cNvPr id="47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8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9" name="TextBox 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</a:t>
                  </a:r>
                </a:p>
              </p:txBody>
            </p:sp>
          </p:grpSp>
        </p:grpSp>
        <p:sp>
          <p:nvSpPr>
            <p:cNvPr id="45" name="圆角矩形 44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介绍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3" name="组合 15"/>
          <p:cNvGrpSpPr/>
          <p:nvPr/>
        </p:nvGrpSpPr>
        <p:grpSpPr>
          <a:xfrm>
            <a:off x="7108825" y="5593715"/>
            <a:ext cx="10105390" cy="1538605"/>
            <a:chOff x="3496989" y="2270470"/>
            <a:chExt cx="3310090" cy="504000"/>
          </a:xfrm>
        </p:grpSpPr>
        <p:grpSp>
          <p:nvGrpSpPr>
            <p:cNvPr id="38" name="组合 19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0" name="等腰三角形 39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2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4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2</a:t>
                  </a:r>
                </a:p>
              </p:txBody>
            </p:sp>
          </p:grpSp>
        </p:grpSp>
        <p:sp>
          <p:nvSpPr>
            <p:cNvPr id="39" name="圆角矩形 38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206BA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分块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5"/>
          <p:cNvGrpSpPr/>
          <p:nvPr/>
        </p:nvGrpSpPr>
        <p:grpSpPr>
          <a:xfrm>
            <a:off x="7108825" y="7650480"/>
            <a:ext cx="10105390" cy="1538605"/>
            <a:chOff x="3496989" y="2270470"/>
            <a:chExt cx="3310090" cy="504000"/>
          </a:xfrm>
        </p:grpSpPr>
        <p:grpSp>
          <p:nvGrpSpPr>
            <p:cNvPr id="32" name="组合 26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35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6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7" name="TextBox 31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3</a:t>
                  </a:r>
                </a:p>
              </p:txBody>
            </p:sp>
          </p:grpSp>
        </p:grpSp>
        <p:sp>
          <p:nvSpPr>
            <p:cNvPr id="33" name="圆角矩形 32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优化</a:t>
              </a:r>
            </a:p>
          </p:txBody>
        </p:sp>
      </p:grpSp>
      <p:grpSp>
        <p:nvGrpSpPr>
          <p:cNvPr id="25" name="组合 32"/>
          <p:cNvGrpSpPr/>
          <p:nvPr/>
        </p:nvGrpSpPr>
        <p:grpSpPr>
          <a:xfrm>
            <a:off x="7108825" y="9707245"/>
            <a:ext cx="10105390" cy="1538605"/>
            <a:chOff x="3496989" y="2270470"/>
            <a:chExt cx="3310090" cy="504000"/>
          </a:xfrm>
        </p:grpSpPr>
        <p:grpSp>
          <p:nvGrpSpPr>
            <p:cNvPr id="26" name="组合 3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9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0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3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4</a:t>
                  </a:r>
                </a:p>
              </p:txBody>
            </p:sp>
          </p:grpSp>
        </p:grpSp>
        <p:sp>
          <p:nvSpPr>
            <p:cNvPr id="27" name="圆角矩形 26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206BA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8090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内存层次模型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FB0C2A-8BF0-4C45-B29D-D844A436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67" y="2194382"/>
            <a:ext cx="19602554" cy="89953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50D2AB-66F7-4C27-AB81-40BC71A4C332}"/>
              </a:ext>
            </a:extLst>
          </p:cNvPr>
          <p:cNvSpPr/>
          <p:nvPr/>
        </p:nvSpPr>
        <p:spPr>
          <a:xfrm>
            <a:off x="5532897" y="10194898"/>
            <a:ext cx="1782303" cy="808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6B7A71-536B-454F-B4CC-7755A4D24B03}"/>
              </a:ext>
            </a:extLst>
          </p:cNvPr>
          <p:cNvSpPr/>
          <p:nvPr/>
        </p:nvSpPr>
        <p:spPr>
          <a:xfrm>
            <a:off x="2141967" y="2194382"/>
            <a:ext cx="8116730" cy="773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6625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3.2 GEBP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A1D787-350E-40BF-A00B-F81BB014F3D8}"/>
                  </a:ext>
                </a:extLst>
              </p:cNvPr>
              <p:cNvSpPr txBox="1"/>
              <p:nvPr/>
            </p:nvSpPr>
            <p:spPr>
              <a:xfrm>
                <a:off x="13278673" y="2059480"/>
                <a:ext cx="10983407" cy="1863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:r>
                  <a:rPr lang="en-US" altLang="zh-CN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都存放在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中。</a:t>
                </a:r>
                <a:endParaRPr lang="en-US" altLang="zh-CN" sz="3600" i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360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假设</m:t>
                    </m:r>
                    <m:r>
                      <a:rPr lang="en-US" altLang="zh-CN" sz="36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36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如果</m:t>
                    </m:r>
                    <m:r>
                      <a:rPr lang="zh-CN" altLang="en-US" sz="36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满足</m:t>
                    </m:r>
                    <m:r>
                      <a:rPr lang="zh-CN" altLang="en-US" sz="36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条件</m:t>
                    </m:r>
                    <m:r>
                      <a:rPr lang="en-US" altLang="zh-CN" sz="36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36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36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则</m:t>
                    </m:r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36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达到</m:t>
                    </m:r>
                  </m:oMath>
                </a14:m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峰值</a:t>
                </a:r>
                <a:endPara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:r>
                  <a:rPr lang="en-US" altLang="zh-CN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6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持续位于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中，直到不再被调用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A1D787-350E-40BF-A00B-F81BB014F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2059480"/>
                <a:ext cx="10983407" cy="1863074"/>
              </a:xfrm>
              <a:prstGeom prst="rect">
                <a:avLst/>
              </a:prstGeom>
              <a:blipFill>
                <a:blip r:embed="rId3"/>
                <a:stretch>
                  <a:fillRect l="-1665" t="-5246" r="-1221" b="-11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2FB80-1BA3-44CF-85EA-6D007E2D7824}"/>
                  </a:ext>
                </a:extLst>
              </p:cNvPr>
              <p:cNvSpPr txBox="1"/>
              <p:nvPr/>
            </p:nvSpPr>
            <p:spPr>
              <a:xfrm>
                <a:off x="13278673" y="4349861"/>
                <a:ext cx="589962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计算量：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2FB80-1BA3-44CF-85EA-6D007E2D7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4349861"/>
                <a:ext cx="5899628" cy="707886"/>
              </a:xfrm>
              <a:prstGeom prst="rect">
                <a:avLst/>
              </a:prstGeom>
              <a:blipFill>
                <a:blip r:embed="rId4"/>
                <a:stretch>
                  <a:fillRect l="-3616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30B3A2-792A-46DB-AB40-B01D8767BA9C}"/>
                  </a:ext>
                </a:extLst>
              </p:cNvPr>
              <p:cNvSpPr txBox="1"/>
              <p:nvPr/>
            </p:nvSpPr>
            <p:spPr>
              <a:xfrm>
                <a:off x="13278673" y="5508697"/>
                <a:ext cx="79508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内存移动：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30B3A2-792A-46DB-AB40-B01D8767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5508697"/>
                <a:ext cx="7950831" cy="1323439"/>
              </a:xfrm>
              <a:prstGeom prst="rect">
                <a:avLst/>
              </a:prstGeom>
              <a:blipFill>
                <a:blip r:embed="rId5"/>
                <a:stretch>
                  <a:fillRect l="-2682" t="-8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C063A-28CA-4ADD-B13D-944958DBC8E0}"/>
                  </a:ext>
                </a:extLst>
              </p:cNvPr>
              <p:cNvSpPr txBox="1"/>
              <p:nvPr/>
            </p:nvSpPr>
            <p:spPr>
              <a:xfrm>
                <a:off x="13278673" y="7158772"/>
                <a:ext cx="8882688" cy="1199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计算量</m:t>
                        </m:r>
                      </m:num>
                      <m:den>
                        <m:r>
                          <a:rPr lang="zh-CN" alt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内存</m:t>
                        </m:r>
                        <m: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移动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𝑓𝑙𝑜𝑝𝑠</m:t>
                        </m:r>
                      </m:num>
                      <m:den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𝑚𝑒𝑚𝑜𝑟𝑦</m:t>
                        </m:r>
                      </m:den>
                    </m:f>
                    <m:r>
                      <a:rPr lang="en-US" altLang="zh-CN" sz="4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C063A-28CA-4ADD-B13D-944958DBC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7158772"/>
                <a:ext cx="8882688" cy="1199752"/>
              </a:xfrm>
              <a:prstGeom prst="rect">
                <a:avLst/>
              </a:prstGeom>
              <a:blipFill>
                <a:blip r:embed="rId6"/>
                <a:stretch>
                  <a:fillRect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E43EC-499B-459D-96C7-24FD7D8791B2}"/>
                  </a:ext>
                </a:extLst>
              </p:cNvPr>
              <p:cNvSpPr txBox="1"/>
              <p:nvPr/>
            </p:nvSpPr>
            <p:spPr>
              <a:xfrm>
                <a:off x="13278673" y="8771004"/>
                <a:ext cx="3392980" cy="707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E43EC-499B-459D-96C7-24FD7D879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8771004"/>
                <a:ext cx="3392980" cy="707951"/>
              </a:xfrm>
              <a:prstGeom prst="rect">
                <a:avLst/>
              </a:prstGeom>
              <a:blipFill>
                <a:blip r:embed="rId7"/>
                <a:stretch>
                  <a:fillRect l="-6284" t="-15517" r="-5386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338985-132C-424B-BAC0-449A6AE2F1F8}"/>
                  </a:ext>
                </a:extLst>
              </p:cNvPr>
              <p:cNvSpPr txBox="1"/>
              <p:nvPr/>
            </p:nvSpPr>
            <p:spPr>
              <a:xfrm>
                <a:off x="13278673" y="9636914"/>
                <a:ext cx="6516592" cy="1247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d>
                          <m:dPr>
                            <m:begChr m:val="（"/>
                            <m:endChr m:val="）"/>
                            <m:ctrlPr>
                              <a:rPr lang="zh-CN" altLang="en-US" sz="4800" b="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（"/>
                            <m:endChr m:val="）"/>
                            <m:ctrlPr>
                              <a:rPr lang="zh-CN" altLang="en-US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338985-132C-424B-BAC0-449A6AE2F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9636914"/>
                <a:ext cx="6516592" cy="1247649"/>
              </a:xfrm>
              <a:prstGeom prst="rect">
                <a:avLst/>
              </a:prstGeom>
              <a:blipFill>
                <a:blip r:embed="rId8"/>
                <a:stretch>
                  <a:fillRect b="-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62472-14E6-44D7-92A4-174648D6EB99}"/>
                  </a:ext>
                </a:extLst>
              </p:cNvPr>
              <p:cNvSpPr txBox="1"/>
              <p:nvPr/>
            </p:nvSpPr>
            <p:spPr>
              <a:xfrm>
                <a:off x="13294171" y="11264107"/>
                <a:ext cx="11069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时，该值达到最大，计算掩盖数据移动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62472-14E6-44D7-92A4-174648D6E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171" y="11264107"/>
                <a:ext cx="11069163" cy="646331"/>
              </a:xfrm>
              <a:prstGeom prst="rect">
                <a:avLst/>
              </a:prstGeom>
              <a:blipFill>
                <a:blip r:embed="rId9"/>
                <a:stretch>
                  <a:fillRect l="-1707" t="-15094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82520D6-1514-4B3D-BF46-C718EE6BD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521" y="10525013"/>
            <a:ext cx="9888778" cy="6982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B51652-76D7-4FEF-8884-87FF63CD4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019" y="11426391"/>
            <a:ext cx="11879842" cy="93770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F1047FE-F6C6-4CBA-8516-53771AFCA2DD}"/>
              </a:ext>
            </a:extLst>
          </p:cNvPr>
          <p:cNvGrpSpPr/>
          <p:nvPr/>
        </p:nvGrpSpPr>
        <p:grpSpPr>
          <a:xfrm>
            <a:off x="948763" y="1915310"/>
            <a:ext cx="11764957" cy="7923815"/>
            <a:chOff x="861677" y="2782316"/>
            <a:chExt cx="11764957" cy="79238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73BF87F-C9D1-47A6-89F7-6A96ABD715E4}"/>
                </a:ext>
              </a:extLst>
            </p:cNvPr>
            <p:cNvSpPr/>
            <p:nvPr/>
          </p:nvSpPr>
          <p:spPr>
            <a:xfrm>
              <a:off x="2712206" y="9512972"/>
              <a:ext cx="2045776" cy="80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5D74728-5571-4AEF-AC40-02503C68DD9F}"/>
                </a:ext>
              </a:extLst>
            </p:cNvPr>
            <p:cNvGrpSpPr/>
            <p:nvPr/>
          </p:nvGrpSpPr>
          <p:grpSpPr>
            <a:xfrm>
              <a:off x="861677" y="2782316"/>
              <a:ext cx="11764957" cy="7923815"/>
              <a:chOff x="861677" y="2782316"/>
              <a:chExt cx="11764957" cy="792381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AD6D996-9C6E-4220-9B34-AB0B43481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1677" y="2782316"/>
                <a:ext cx="11764957" cy="7923815"/>
              </a:xfrm>
              <a:prstGeom prst="rect">
                <a:avLst/>
              </a:prstGeom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C81C000-61DC-4FA3-91E9-28141BB1B393}"/>
                  </a:ext>
                </a:extLst>
              </p:cNvPr>
              <p:cNvSpPr/>
              <p:nvPr/>
            </p:nvSpPr>
            <p:spPr>
              <a:xfrm>
                <a:off x="9197044" y="3062235"/>
                <a:ext cx="3107373" cy="10885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975617C-2979-4BCA-8C35-D541B7397AA8}"/>
                  </a:ext>
                </a:extLst>
              </p:cNvPr>
              <p:cNvSpPr/>
              <p:nvPr/>
            </p:nvSpPr>
            <p:spPr>
              <a:xfrm>
                <a:off x="9390220" y="9178871"/>
                <a:ext cx="2914197" cy="10885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113507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3.2 GEBP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A1D787-350E-40BF-A00B-F81BB014F3D8}"/>
                  </a:ext>
                </a:extLst>
              </p:cNvPr>
              <p:cNvSpPr txBox="1"/>
              <p:nvPr/>
            </p:nvSpPr>
            <p:spPr>
              <a:xfrm>
                <a:off x="13278673" y="2059480"/>
                <a:ext cx="11660628" cy="1430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都存放在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中，则可以达到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峰值：</a:t>
                </a:r>
                <a:endParaRPr lang="en-US" altLang="zh-CN" sz="4000" i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A1D787-350E-40BF-A00B-F81BB014F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2059480"/>
                <a:ext cx="11660628" cy="1430071"/>
              </a:xfrm>
              <a:prstGeom prst="rect">
                <a:avLst/>
              </a:prstGeom>
              <a:blipFill>
                <a:blip r:embed="rId3"/>
                <a:stretch>
                  <a:fillRect l="-1830" t="-8120" r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2FB80-1BA3-44CF-85EA-6D007E2D7824}"/>
                  </a:ext>
                </a:extLst>
              </p:cNvPr>
              <p:cNvSpPr txBox="1"/>
              <p:nvPr/>
            </p:nvSpPr>
            <p:spPr>
              <a:xfrm>
                <a:off x="13278673" y="3740259"/>
                <a:ext cx="589962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计算量：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2FB80-1BA3-44CF-85EA-6D007E2D7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3740259"/>
                <a:ext cx="5899628" cy="707886"/>
              </a:xfrm>
              <a:prstGeom prst="rect">
                <a:avLst/>
              </a:prstGeom>
              <a:blipFill>
                <a:blip r:embed="rId4"/>
                <a:stretch>
                  <a:fillRect l="-3616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30B3A2-792A-46DB-AB40-B01D8767BA9C}"/>
                  </a:ext>
                </a:extLst>
              </p:cNvPr>
              <p:cNvSpPr txBox="1"/>
              <p:nvPr/>
            </p:nvSpPr>
            <p:spPr>
              <a:xfrm>
                <a:off x="13278673" y="4899095"/>
                <a:ext cx="795083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内存移动：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30B3A2-792A-46DB-AB40-B01D8767B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4899095"/>
                <a:ext cx="7950831" cy="1323439"/>
              </a:xfrm>
              <a:prstGeom prst="rect">
                <a:avLst/>
              </a:prstGeom>
              <a:blipFill>
                <a:blip r:embed="rId5"/>
                <a:stretch>
                  <a:fillRect l="-2682" t="-8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C063A-28CA-4ADD-B13D-944958DBC8E0}"/>
                  </a:ext>
                </a:extLst>
              </p:cNvPr>
              <p:cNvSpPr txBox="1"/>
              <p:nvPr/>
            </p:nvSpPr>
            <p:spPr>
              <a:xfrm>
                <a:off x="13278673" y="6549170"/>
                <a:ext cx="8882688" cy="1199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计算量</m:t>
                        </m:r>
                      </m:num>
                      <m:den>
                        <m:r>
                          <a:rPr lang="zh-CN" alt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内存</m:t>
                        </m:r>
                        <m: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移动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𝑓𝑙𝑜𝑝𝑠</m:t>
                        </m:r>
                      </m:num>
                      <m:den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𝑚𝑒𝑚𝑜𝑟𝑦</m:t>
                        </m:r>
                      </m:den>
                    </m:f>
                    <m:r>
                      <a:rPr lang="en-US" altLang="zh-CN" sz="4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C063A-28CA-4ADD-B13D-944958DBC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6549170"/>
                <a:ext cx="8882688" cy="1199752"/>
              </a:xfrm>
              <a:prstGeom prst="rect">
                <a:avLst/>
              </a:prstGeom>
              <a:blipFill>
                <a:blip r:embed="rId6"/>
                <a:stretch>
                  <a:fillRect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E43EC-499B-459D-96C7-24FD7D8791B2}"/>
                  </a:ext>
                </a:extLst>
              </p:cNvPr>
              <p:cNvSpPr txBox="1"/>
              <p:nvPr/>
            </p:nvSpPr>
            <p:spPr>
              <a:xfrm>
                <a:off x="13278673" y="8161402"/>
                <a:ext cx="3392980" cy="707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E43EC-499B-459D-96C7-24FD7D879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8161402"/>
                <a:ext cx="3392980" cy="707951"/>
              </a:xfrm>
              <a:prstGeom prst="rect">
                <a:avLst/>
              </a:prstGeom>
              <a:blipFill>
                <a:blip r:embed="rId7"/>
                <a:stretch>
                  <a:fillRect l="-6284" t="-15517" r="-5386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338985-132C-424B-BAC0-449A6AE2F1F8}"/>
                  </a:ext>
                </a:extLst>
              </p:cNvPr>
              <p:cNvSpPr txBox="1"/>
              <p:nvPr/>
            </p:nvSpPr>
            <p:spPr>
              <a:xfrm>
                <a:off x="13278673" y="9027312"/>
                <a:ext cx="10722150" cy="143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</a:rPr>
                  <a:t>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d>
                          <m:dPr>
                            <m:begChr m:val="（"/>
                            <m:endChr m:val="）"/>
                            <m:ctrlPr>
                              <a:rPr lang="zh-CN" altLang="en-US" sz="4800" b="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（"/>
                            <m:endChr m:val="）"/>
                            <m:ctrlPr>
                              <a:rPr lang="zh-CN" altLang="en-US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4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4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8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8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48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4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4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338985-132C-424B-BAC0-449A6AE2F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9027312"/>
                <a:ext cx="10722150" cy="1437253"/>
              </a:xfrm>
              <a:prstGeom prst="rect">
                <a:avLst/>
              </a:prstGeom>
              <a:blipFill>
                <a:blip r:embed="rId8"/>
                <a:stretch>
                  <a:fillRect l="-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62472-14E6-44D7-92A4-174648D6EB99}"/>
                  </a:ext>
                </a:extLst>
              </p:cNvPr>
              <p:cNvSpPr txBox="1"/>
              <p:nvPr/>
            </p:nvSpPr>
            <p:spPr>
              <a:xfrm>
                <a:off x="13278673" y="11426391"/>
                <a:ext cx="110691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时，该值达到最大，计算掩盖数据移动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62472-14E6-44D7-92A4-174648D6E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673" y="11426391"/>
                <a:ext cx="11069163" cy="646331"/>
              </a:xfrm>
              <a:prstGeom prst="rect">
                <a:avLst/>
              </a:prstGeom>
              <a:blipFill>
                <a:blip r:embed="rId9"/>
                <a:stretch>
                  <a:fillRect l="-1652"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82520D6-1514-4B3D-BF46-C718EE6BD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521" y="10525013"/>
            <a:ext cx="9888778" cy="6982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B51652-76D7-4FEF-8884-87FF63CD4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019" y="11426391"/>
            <a:ext cx="11879842" cy="9377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FCF36AA-2466-42B6-BCBB-8FA6B94C24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019" y="2265214"/>
            <a:ext cx="11879841" cy="8056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BDF3AA-14DA-4CD3-90F8-8FFF703B7B79}"/>
                  </a:ext>
                </a:extLst>
              </p:cNvPr>
              <p:cNvSpPr txBox="1"/>
              <p:nvPr/>
            </p:nvSpPr>
            <p:spPr>
              <a:xfrm>
                <a:off x="13341531" y="10690041"/>
                <a:ext cx="94953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Ratio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6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360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6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36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最大，即为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BDF3AA-14DA-4CD3-90F8-8FFF703B7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1531" y="10690041"/>
                <a:ext cx="9495356" cy="646331"/>
              </a:xfrm>
              <a:prstGeom prst="rect">
                <a:avLst/>
              </a:prstGeom>
              <a:blipFill>
                <a:blip r:embed="rId13"/>
                <a:stretch>
                  <a:fillRect l="-1991" t="-15094" r="-1092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58094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GEPDOT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9D39E8-6E85-4C2E-935F-76D37E76E02F}"/>
              </a:ext>
            </a:extLst>
          </p:cNvPr>
          <p:cNvSpPr txBox="1"/>
          <p:nvPr/>
        </p:nvSpPr>
        <p:spPr>
          <a:xfrm>
            <a:off x="7845999" y="9799606"/>
            <a:ext cx="8520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同理可以分析</a:t>
            </a: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GEPB</a:t>
            </a:r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GEPDOT</a:t>
            </a:r>
            <a:endParaRPr lang="zh-CN" altLang="en-US" sz="4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C094FD-CFCB-49B7-A872-C8B01290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28" y="1809750"/>
            <a:ext cx="11764957" cy="79238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67ECA5-AB03-4217-B025-CA9C5A6A1A60}"/>
              </a:ext>
            </a:extLst>
          </p:cNvPr>
          <p:cNvSpPr/>
          <p:nvPr/>
        </p:nvSpPr>
        <p:spPr>
          <a:xfrm>
            <a:off x="10249989" y="3291840"/>
            <a:ext cx="3143794" cy="11930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84D862-1C5F-46F2-BA8A-47BE56E54595}"/>
              </a:ext>
            </a:extLst>
          </p:cNvPr>
          <p:cNvSpPr/>
          <p:nvPr/>
        </p:nvSpPr>
        <p:spPr>
          <a:xfrm>
            <a:off x="10249989" y="4572952"/>
            <a:ext cx="3143794" cy="11930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12057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GEPDOT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9D39E8-6E85-4C2E-935F-76D37E76E02F}"/>
              </a:ext>
            </a:extLst>
          </p:cNvPr>
          <p:cNvSpPr txBox="1"/>
          <p:nvPr/>
        </p:nvSpPr>
        <p:spPr>
          <a:xfrm>
            <a:off x="7845999" y="9799606"/>
            <a:ext cx="8520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同理可以分析</a:t>
            </a: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GEPB</a:t>
            </a:r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GEPDOT</a:t>
            </a:r>
            <a:endParaRPr lang="zh-CN" altLang="en-US" sz="4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C094FD-CFCB-49B7-A872-C8B01290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28" y="1809750"/>
            <a:ext cx="11764957" cy="79238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67ECA5-AB03-4217-B025-CA9C5A6A1A60}"/>
              </a:ext>
            </a:extLst>
          </p:cNvPr>
          <p:cNvSpPr/>
          <p:nvPr/>
        </p:nvSpPr>
        <p:spPr>
          <a:xfrm>
            <a:off x="10171612" y="5795779"/>
            <a:ext cx="3143794" cy="119307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84D862-1C5F-46F2-BA8A-47BE56E54595}"/>
              </a:ext>
            </a:extLst>
          </p:cNvPr>
          <p:cNvSpPr/>
          <p:nvPr/>
        </p:nvSpPr>
        <p:spPr>
          <a:xfrm>
            <a:off x="10171612" y="7046186"/>
            <a:ext cx="3143794" cy="119307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29226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3.3 GEBP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EAC7A34-31F5-45F4-BBF7-05BBE780E32F}"/>
                  </a:ext>
                </a:extLst>
              </p:cNvPr>
              <p:cNvSpPr txBox="1"/>
              <p:nvPr/>
            </p:nvSpPr>
            <p:spPr>
              <a:xfrm>
                <a:off x="1722438" y="2797393"/>
                <a:ext cx="20942299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是存放在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存放</m:t>
                    </m:r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上移动数据时间忽略，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4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EAC7A34-31F5-45F4-BBF7-05BBE780E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38" y="2797393"/>
                <a:ext cx="20942299" cy="2042610"/>
              </a:xfrm>
              <a:prstGeom prst="rect">
                <a:avLst/>
              </a:prstGeom>
              <a:blipFill>
                <a:blip r:embed="rId3"/>
                <a:stretch>
                  <a:fillRect l="-1048" b="-9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3E9961-9362-4286-B03A-283E50A3DC94}"/>
                  </a:ext>
                </a:extLst>
              </p:cNvPr>
              <p:cNvSpPr txBox="1"/>
              <p:nvPr/>
            </p:nvSpPr>
            <p:spPr>
              <a:xfrm>
                <a:off x="15414579" y="4652864"/>
                <a:ext cx="5440720" cy="152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800" b="0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48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48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48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8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48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480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4800" i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8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i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comp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480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load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3E9961-9362-4286-B03A-283E50A3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79" y="4652864"/>
                <a:ext cx="5440720" cy="1527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E0BC5E-F98C-4476-B5E5-83AAE495D0A9}"/>
                  </a:ext>
                </a:extLst>
              </p:cNvPr>
              <p:cNvSpPr txBox="1"/>
              <p:nvPr/>
            </p:nvSpPr>
            <p:spPr>
              <a:xfrm>
                <a:off x="15523067" y="6761544"/>
                <a:ext cx="4247040" cy="1212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4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48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48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48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comp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48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80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800" b="0" i="0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48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800" b="0" i="0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4800" b="0" i="0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load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E0BC5E-F98C-4476-B5E5-83AAE495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067" y="6761544"/>
                <a:ext cx="4247040" cy="1212768"/>
              </a:xfrm>
              <a:prstGeom prst="rect">
                <a:avLst/>
              </a:prstGeom>
              <a:blipFill>
                <a:blip r:embed="rId5"/>
                <a:stretch>
                  <a:fillRect t="-3518" b="-2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5FA3F3-AD14-4D63-A6F0-C05F45E49F06}"/>
                  </a:ext>
                </a:extLst>
              </p:cNvPr>
              <p:cNvSpPr txBox="1"/>
              <p:nvPr/>
            </p:nvSpPr>
            <p:spPr>
              <a:xfrm>
                <a:off x="15523067" y="8679832"/>
                <a:ext cx="3370153" cy="152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4800" b="0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0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altLang="zh-CN" sz="4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4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8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comp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4800" b="0" i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48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4800" b="0" i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load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48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5FA3F3-AD14-4D63-A6F0-C05F45E4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067" y="8679832"/>
                <a:ext cx="3370153" cy="1526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DB139A9-CD14-44DD-88D3-2033A89265FA}"/>
              </a:ext>
            </a:extLst>
          </p:cNvPr>
          <p:cNvSpPr txBox="1"/>
          <p:nvPr/>
        </p:nvSpPr>
        <p:spPr>
          <a:xfrm>
            <a:off x="1722438" y="1919598"/>
            <a:ext cx="6684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选择合适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0CC164-BFE2-4B2E-81AE-8C4C0AEDB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061" y="4971699"/>
            <a:ext cx="12696346" cy="58262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054FBC-178E-4C84-B4AA-D67D0903EE41}"/>
              </a:ext>
            </a:extLst>
          </p:cNvPr>
          <p:cNvSpPr/>
          <p:nvPr/>
        </p:nvSpPr>
        <p:spPr>
          <a:xfrm>
            <a:off x="8541590" y="5184088"/>
            <a:ext cx="5662089" cy="4997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69BD1F-8DDC-473F-BFB6-EAAC1B8886BB}"/>
              </a:ext>
            </a:extLst>
          </p:cNvPr>
          <p:cNvSpPr txBox="1"/>
          <p:nvPr/>
        </p:nvSpPr>
        <p:spPr>
          <a:xfrm>
            <a:off x="14639854" y="11053280"/>
            <a:ext cx="954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满足该条件，则寄存器计算时间可隐藏将</a:t>
            </a:r>
            <a:r>
              <a:rPr lang="en-US" altLang="zh-CN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 cache</a:t>
            </a:r>
            <a:r>
              <a:rPr lang="zh-CN" altLang="en-US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移动到寄存器的时间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CD7F70D-D232-4AC1-9591-3149A4E3A70A}"/>
                  </a:ext>
                </a:extLst>
              </p:cNvPr>
              <p:cNvSpPr txBox="1"/>
              <p:nvPr/>
            </p:nvSpPr>
            <p:spPr>
              <a:xfrm>
                <a:off x="1612652" y="11930444"/>
                <a:ext cx="112272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zh-CN" altLang="en-US" sz="36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上数据移动到寄存器时间。</a:t>
                </a:r>
                <a:endPara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CD7F70D-D232-4AC1-9591-3149A4E3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652" y="11930444"/>
                <a:ext cx="11227208" cy="646331"/>
              </a:xfrm>
              <a:prstGeom prst="rect">
                <a:avLst/>
              </a:prstGeom>
              <a:blipFill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06D342C-6EA1-4BD7-AEE2-7FD6C030E529}"/>
                  </a:ext>
                </a:extLst>
              </p:cNvPr>
              <p:cNvSpPr txBox="1"/>
              <p:nvPr/>
            </p:nvSpPr>
            <p:spPr>
              <a:xfrm>
                <a:off x="1612652" y="11067876"/>
                <a:ext cx="7463245" cy="7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𝑐𝑜𝑚𝑝</m:t>
                          </m:r>
                        </m:sub>
                      </m:sSub>
                      <m:r>
                        <a:rPr lang="zh-CN" altLang="en-US" sz="36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表示寄存器计算时间</m:t>
                      </m:r>
                    </m:oMath>
                  </m:oMathPara>
                </a14:m>
                <a:endParaRPr lang="en-US" altLang="zh-CN" sz="36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06D342C-6EA1-4BD7-AEE2-7FD6C030E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652" y="11067876"/>
                <a:ext cx="7463245" cy="7019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22691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3.3.2 TLB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BCF240-9DE8-44A2-9D52-5E4594319714}"/>
              </a:ext>
            </a:extLst>
          </p:cNvPr>
          <p:cNvSpPr txBox="1"/>
          <p:nvPr/>
        </p:nvSpPr>
        <p:spPr>
          <a:xfrm>
            <a:off x="14328676" y="1296935"/>
            <a:ext cx="853496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Cache miss: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通过预取避免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cache miss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TLB miss: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导致进程挂起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59E757-2C79-4C56-A6E9-BCC5DBF84897}"/>
              </a:ext>
            </a:extLst>
          </p:cNvPr>
          <p:cNvSpPr txBox="1"/>
          <p:nvPr/>
        </p:nvSpPr>
        <p:spPr>
          <a:xfrm>
            <a:off x="2138766" y="3327547"/>
            <a:ext cx="13271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A/</a:t>
            </a:r>
            <a:r>
              <a:rPr lang="en-US" altLang="zh-CN" sz="4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-25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4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都是同时存在于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可访问的主存中。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6BD6E1-68A6-4F28-87C0-795C9E8CCAA5}"/>
                  </a:ext>
                </a:extLst>
              </p:cNvPr>
              <p:cNvSpPr txBox="1"/>
              <p:nvPr/>
            </p:nvSpPr>
            <p:spPr>
              <a:xfrm>
                <a:off x="2138766" y="2165044"/>
                <a:ext cx="4550791" cy="807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6BD6E1-68A6-4F28-87C0-795C9E8CC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66" y="2165044"/>
                <a:ext cx="4550791" cy="807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A368CE-A095-4862-8D3F-6897F580152A}"/>
                  </a:ext>
                </a:extLst>
              </p:cNvPr>
              <p:cNvSpPr txBox="1"/>
              <p:nvPr/>
            </p:nvSpPr>
            <p:spPr>
              <a:xfrm>
                <a:off x="2138766" y="4126126"/>
                <a:ext cx="22160234" cy="2030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40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4000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一直在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TLB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访问范围，直到不被调用。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PACK: 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是大矩阵的子矩阵，为了减少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TLB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条目，需要对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PACK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得到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，使得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连续存放。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/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都</m:t>
                    </m:r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存放在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中，都位于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TLB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可访问范围。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A368CE-A095-4862-8D3F-6897F5801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66" y="4126126"/>
                <a:ext cx="22160234" cy="2030812"/>
              </a:xfrm>
              <a:prstGeom prst="rect">
                <a:avLst/>
              </a:prstGeom>
              <a:blipFill>
                <a:blip r:embed="rId4"/>
                <a:stretch>
                  <a:fillRect l="-990" t="-5405" b="-9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89E2261-820C-4E83-99B1-646B49B106D2}"/>
              </a:ext>
            </a:extLst>
          </p:cNvPr>
          <p:cNvSpPr txBox="1"/>
          <p:nvPr/>
        </p:nvSpPr>
        <p:spPr>
          <a:xfrm>
            <a:off x="2138766" y="6547080"/>
            <a:ext cx="1912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有最多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项，由于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重用，所以</a:t>
            </a:r>
            <a:r>
              <a:rPr lang="en-US" altLang="zh-CN" sz="4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-25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4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4000" baseline="-250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需要考虑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4000" baseline="-25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j+1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/C</a:t>
            </a:r>
            <a:r>
              <a:rPr lang="en-US" altLang="zh-CN" sz="4000" baseline="-25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j+1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，所以得到如下公式：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EDC19B-072C-4375-B7E1-64EC8D687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766" y="7521607"/>
            <a:ext cx="7330698" cy="1246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BF1DFD-F1BF-467B-B2AA-6C5F34A7AAE3}"/>
                  </a:ext>
                </a:extLst>
              </p:cNvPr>
              <p:cNvSpPr txBox="1"/>
              <p:nvPr/>
            </p:nvSpPr>
            <p:spPr>
              <a:xfrm>
                <a:off x="2138766" y="8942987"/>
                <a:ext cx="21349884" cy="139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需要注意的是如果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4000" baseline="-25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j+1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/C</a:t>
                </a:r>
                <a:r>
                  <a:rPr lang="en-US" altLang="zh-CN" sz="4000" baseline="-25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j+1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进入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TLB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，则根据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LRU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规则，被替换的是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实际是</a:t>
                </a:r>
                <a:r>
                  <a:rPr lang="en-US" altLang="zh-CN" sz="4000" dirty="0" err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4000" baseline="-25000" dirty="0" err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4000" dirty="0" err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4000" baseline="-25000" dirty="0" err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/B</a:t>
                </a:r>
                <a:r>
                  <a:rPr lang="en-US" altLang="zh-CN" sz="4000" baseline="-25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j+1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/C</a:t>
                </a:r>
                <a:r>
                  <a:rPr lang="en-US" altLang="zh-CN" sz="4000" baseline="-25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j+1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/A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共存在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TLB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7BF1DFD-F1BF-467B-B2AA-6C5F34A7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66" y="8942987"/>
                <a:ext cx="21349884" cy="1395895"/>
              </a:xfrm>
              <a:prstGeom prst="rect">
                <a:avLst/>
              </a:prstGeom>
              <a:blipFill>
                <a:blip r:embed="rId6"/>
                <a:stretch>
                  <a:fillRect l="-1028" t="-6114" b="-1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088F4E49-653D-43EC-8C58-A006CE611903}"/>
              </a:ext>
            </a:extLst>
          </p:cNvPr>
          <p:cNvSpPr txBox="1"/>
          <p:nvPr/>
        </p:nvSpPr>
        <p:spPr>
          <a:xfrm>
            <a:off x="2293749" y="11034793"/>
            <a:ext cx="15716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GEPP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GEPM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中，由于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也存在重用，所以需要对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E14F00-1FC3-4AF0-8034-1ADEABA1B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5195" y="11859218"/>
            <a:ext cx="4166088" cy="8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19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</a:p>
        </p:txBody>
      </p:sp>
      <p:grpSp>
        <p:nvGrpSpPr>
          <p:cNvPr id="22" name="组合 14"/>
          <p:cNvGrpSpPr/>
          <p:nvPr/>
        </p:nvGrpSpPr>
        <p:grpSpPr>
          <a:xfrm>
            <a:off x="7108825" y="3537585"/>
            <a:ext cx="10105390" cy="1538605"/>
            <a:chOff x="3496989" y="2270470"/>
            <a:chExt cx="3310090" cy="504000"/>
          </a:xfrm>
        </p:grpSpPr>
        <p:grpSp>
          <p:nvGrpSpPr>
            <p:cNvPr id="44" name="组合 1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3D485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</a:t>
                </a:r>
              </a:p>
            </p:txBody>
          </p:sp>
          <p:grpSp>
            <p:nvGrpSpPr>
              <p:cNvPr id="47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8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9" name="TextBox 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</a:t>
                  </a:r>
                </a:p>
              </p:txBody>
            </p:sp>
          </p:grpSp>
        </p:grpSp>
        <p:sp>
          <p:nvSpPr>
            <p:cNvPr id="45" name="圆角矩形 44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介绍</a:t>
              </a:r>
            </a:p>
          </p:txBody>
        </p:sp>
      </p:grpSp>
      <p:grpSp>
        <p:nvGrpSpPr>
          <p:cNvPr id="23" name="组合 15"/>
          <p:cNvGrpSpPr/>
          <p:nvPr/>
        </p:nvGrpSpPr>
        <p:grpSpPr>
          <a:xfrm>
            <a:off x="7108825" y="5593715"/>
            <a:ext cx="10105390" cy="1538605"/>
            <a:chOff x="3496989" y="2270470"/>
            <a:chExt cx="3310090" cy="504000"/>
          </a:xfrm>
        </p:grpSpPr>
        <p:grpSp>
          <p:nvGrpSpPr>
            <p:cNvPr id="38" name="组合 19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0" name="等腰三角形 39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2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4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2</a:t>
                  </a:r>
                </a:p>
              </p:txBody>
            </p:sp>
          </p:grpSp>
        </p:grpSp>
        <p:sp>
          <p:nvSpPr>
            <p:cNvPr id="39" name="圆角矩形 38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分块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5"/>
          <p:cNvGrpSpPr/>
          <p:nvPr/>
        </p:nvGrpSpPr>
        <p:grpSpPr>
          <a:xfrm>
            <a:off x="7108825" y="7650480"/>
            <a:ext cx="10105390" cy="1538605"/>
            <a:chOff x="3496989" y="2270470"/>
            <a:chExt cx="3310090" cy="504000"/>
          </a:xfrm>
        </p:grpSpPr>
        <p:grpSp>
          <p:nvGrpSpPr>
            <p:cNvPr id="32" name="组合 26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35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6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7" name="TextBox 31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3</a:t>
                  </a:r>
                </a:p>
              </p:txBody>
            </p:sp>
          </p:grpSp>
        </p:grpSp>
        <p:sp>
          <p:nvSpPr>
            <p:cNvPr id="33" name="圆角矩形 32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优化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32"/>
          <p:cNvGrpSpPr/>
          <p:nvPr/>
        </p:nvGrpSpPr>
        <p:grpSpPr>
          <a:xfrm>
            <a:off x="7108825" y="9707245"/>
            <a:ext cx="10105390" cy="1538605"/>
            <a:chOff x="3496989" y="2270470"/>
            <a:chExt cx="3310090" cy="504000"/>
          </a:xfrm>
        </p:grpSpPr>
        <p:grpSp>
          <p:nvGrpSpPr>
            <p:cNvPr id="26" name="组合 3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9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0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3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4</a:t>
                  </a:r>
                </a:p>
              </p:txBody>
            </p:sp>
          </p:grpSp>
        </p:grpSp>
        <p:sp>
          <p:nvSpPr>
            <p:cNvPr id="27" name="圆角矩形 26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206BA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实验性能</a:t>
              </a: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1703927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3.4 .1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GEBP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78FE6A-4A82-4CB3-B42E-E41D522ED5D8}"/>
                  </a:ext>
                </a:extLst>
              </p:cNvPr>
              <p:cNvSpPr txBox="1"/>
              <p:nvPr/>
            </p:nvSpPr>
            <p:spPr>
              <a:xfrm>
                <a:off x="1425846" y="10486475"/>
                <a:ext cx="17619695" cy="766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个，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C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个，则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最多消耗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78FE6A-4A82-4CB3-B42E-E41D522E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6" y="10486475"/>
                <a:ext cx="17619695" cy="766107"/>
              </a:xfrm>
              <a:prstGeom prst="rect">
                <a:avLst/>
              </a:prstGeom>
              <a:blipFill>
                <a:blip r:embed="rId3"/>
                <a:stretch>
                  <a:fillRect t="-19841" r="-484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08DA1E-8B5A-4302-B692-2C490453A536}"/>
                  </a:ext>
                </a:extLst>
              </p:cNvPr>
              <p:cNvSpPr txBox="1"/>
              <p:nvPr/>
            </p:nvSpPr>
            <p:spPr>
              <a:xfrm>
                <a:off x="1425846" y="11475437"/>
                <a:ext cx="121971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54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sz="540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5400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r>
                  <a:rPr lang="zh-CN" altLang="en-US" sz="5400" dirty="0">
                    <a:solidFill>
                      <a:srgbClr val="121520"/>
                    </a:solidFill>
                  </a:rPr>
                  <a:t> =𝑇−(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54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5400" dirty="0">
                    <a:solidFill>
                      <a:srgbClr val="121520"/>
                    </a:solidFill>
                  </a:rPr>
                  <a:t>+3)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08DA1E-8B5A-4302-B692-2C49045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6" y="11475437"/>
                <a:ext cx="12197166" cy="923330"/>
              </a:xfrm>
              <a:prstGeom prst="rect">
                <a:avLst/>
              </a:prstGeom>
              <a:blipFill>
                <a:blip r:embed="rId4"/>
                <a:stretch>
                  <a:fillRect t="-20395" b="-3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8">
            <a:extLst>
              <a:ext uri="{FF2B5EF4-FFF2-40B4-BE49-F238E27FC236}">
                <a16:creationId xmlns:a16="http://schemas.microsoft.com/office/drawing/2014/main" id="{74C6B629-CADD-4B09-B8B9-5EE81E650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748" y="569965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应用实例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748" y="2463418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0706100" y="2731578"/>
            <a:ext cx="3581400" cy="112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7715250" y="2705668"/>
            <a:ext cx="2990850" cy="112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219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610748" y="881071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3.4 .1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GEBP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5CE52-13CE-4F5C-97CE-6796C612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48" y="2685566"/>
            <a:ext cx="16460276" cy="701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78FE6A-4A82-4CB3-B42E-E41D522ED5D8}"/>
                  </a:ext>
                </a:extLst>
              </p:cNvPr>
              <p:cNvSpPr txBox="1"/>
              <p:nvPr/>
            </p:nvSpPr>
            <p:spPr>
              <a:xfrm>
                <a:off x="1425846" y="10486475"/>
                <a:ext cx="18722561" cy="766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个，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C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个，则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最多可占有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项为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78FE6A-4A82-4CB3-B42E-E41D522E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6" y="10486475"/>
                <a:ext cx="18722561" cy="766107"/>
              </a:xfrm>
              <a:prstGeom prst="rect">
                <a:avLst/>
              </a:prstGeom>
              <a:blipFill>
                <a:blip r:embed="rId4"/>
                <a:stretch>
                  <a:fillRect t="-19841" r="-391" b="-37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08DA1E-8B5A-4302-B692-2C490453A536}"/>
                  </a:ext>
                </a:extLst>
              </p:cNvPr>
              <p:cNvSpPr txBox="1"/>
              <p:nvPr/>
            </p:nvSpPr>
            <p:spPr>
              <a:xfrm>
                <a:off x="1425846" y="11475437"/>
                <a:ext cx="1219716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54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sz="540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5400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</m:oMath>
                </a14:m>
                <a:r>
                  <a:rPr lang="zh-CN" altLang="en-US" sz="5400" dirty="0">
                    <a:solidFill>
                      <a:srgbClr val="121520"/>
                    </a:solidFill>
                  </a:rPr>
                  <a:t> =𝑇−(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54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54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5400" dirty="0">
                    <a:solidFill>
                      <a:srgbClr val="121520"/>
                    </a:solidFill>
                  </a:rPr>
                  <a:t>+3)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108DA1E-8B5A-4302-B692-2C490453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6" y="11475437"/>
                <a:ext cx="12197166" cy="923330"/>
              </a:xfrm>
              <a:prstGeom prst="rect">
                <a:avLst/>
              </a:prstGeom>
              <a:blipFill>
                <a:blip r:embed="rId5"/>
                <a:stretch>
                  <a:fillRect t="-20395" b="-3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53DA25-3E9A-485D-A200-7D99EBBBBE8A}"/>
              </a:ext>
            </a:extLst>
          </p:cNvPr>
          <p:cNvSpPr txBox="1"/>
          <p:nvPr/>
        </p:nvSpPr>
        <p:spPr>
          <a:xfrm>
            <a:off x="10787126" y="11913736"/>
            <a:ext cx="1092799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B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时间被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x m x n x kc 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计算隐藏；</a:t>
            </a:r>
            <a:endParaRPr lang="en-US" altLang="zh-CN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A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时间，被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x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kc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计算隐藏。</a:t>
            </a:r>
          </a:p>
        </p:txBody>
      </p:sp>
    </p:spTree>
    <p:extLst>
      <p:ext uri="{BB962C8B-B14F-4D97-AF65-F5344CB8AC3E}">
        <p14:creationId xmlns:p14="http://schemas.microsoft.com/office/powerpoint/2010/main" val="245620366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605611" y="575215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3.4 .2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GEBP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GEPM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64" y="1458324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1144166" y="7731652"/>
            <a:ext cx="3581400" cy="112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8153316" y="7717422"/>
            <a:ext cx="2990850" cy="112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1FC786-D32A-4626-8389-8A51FB449A7B}"/>
                  </a:ext>
                </a:extLst>
              </p:cNvPr>
              <p:cNvSpPr txBox="1"/>
              <p:nvPr/>
            </p:nvSpPr>
            <p:spPr>
              <a:xfrm>
                <a:off x="2006440" y="9562454"/>
                <a:ext cx="20140642" cy="1556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没有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被重用，所以不需要对其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pack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操作。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:r>
                  <a:rPr lang="zh-CN" altLang="en-US" dirty="0">
                    <a:solidFill>
                      <a:srgbClr val="121520"/>
                    </a:solidFill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𝑡𝑒𝑚𝑝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各需要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b="0" dirty="0">
                    <a:solidFill>
                      <a:srgbClr val="121520"/>
                    </a:solidFill>
                  </a:rPr>
                  <a:t>-(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altLang="zh-CN" b="0" dirty="0">
                    <a:solidFill>
                      <a:srgbClr val="12152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1FC786-D32A-4626-8389-8A51FB44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40" y="9562454"/>
                <a:ext cx="20140642" cy="1556323"/>
              </a:xfrm>
              <a:prstGeom prst="rect">
                <a:avLst/>
              </a:prstGeom>
              <a:blipFill>
                <a:blip r:embed="rId4"/>
                <a:stretch>
                  <a:fillRect l="-1180" t="-8235" r="-33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7215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8">
            <a:extLst>
              <a:ext uri="{FF2B5EF4-FFF2-40B4-BE49-F238E27FC236}">
                <a16:creationId xmlns:a16="http://schemas.microsoft.com/office/drawing/2014/main" id="{9DF7F12A-E551-46CF-99A7-6F78AD8AE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3.4.2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GEBP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GEPM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09D6F-5C56-4F2B-AA38-BED8B667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40" y="2061275"/>
            <a:ext cx="17536924" cy="71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201928A-FD9A-4E1D-AF4A-3A794827F758}"/>
                  </a:ext>
                </a:extLst>
              </p:cNvPr>
              <p:cNvSpPr txBox="1"/>
              <p:nvPr/>
            </p:nvSpPr>
            <p:spPr>
              <a:xfrm>
                <a:off x="2006440" y="9562454"/>
                <a:ext cx="20692075" cy="1556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没有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被重用，所以不需要对其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pack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操作。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:r>
                  <a:rPr lang="zh-CN" altLang="en-US" dirty="0">
                    <a:solidFill>
                      <a:srgbClr val="121520"/>
                    </a:solidFill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𝑡𝑒𝑚𝑝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各需要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b="0" dirty="0">
                    <a:solidFill>
                      <a:srgbClr val="121520"/>
                    </a:solidFill>
                  </a:rPr>
                  <a:t>-(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altLang="zh-CN" b="0" dirty="0">
                    <a:solidFill>
                      <a:srgbClr val="12152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201928A-FD9A-4E1D-AF4A-3A794827F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40" y="9562454"/>
                <a:ext cx="20692075" cy="1556323"/>
              </a:xfrm>
              <a:prstGeom prst="rect">
                <a:avLst/>
              </a:prstGeom>
              <a:blipFill>
                <a:blip r:embed="rId4"/>
                <a:stretch>
                  <a:fillRect l="-1149" t="-8235" r="-295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40400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48" y="1709618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0610850" y="3049450"/>
            <a:ext cx="3581400" cy="1128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7620000" y="3049450"/>
            <a:ext cx="2990850" cy="1128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924AF8F6-82B2-442D-B4EA-21FE0E1ED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748" y="580906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3.4 .3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551A27-E3C1-4E9F-8A08-0530C761A55F}"/>
                  </a:ext>
                </a:extLst>
              </p:cNvPr>
              <p:cNvSpPr txBox="1"/>
              <p:nvPr/>
            </p:nvSpPr>
            <p:spPr>
              <a:xfrm>
                <a:off x="2138766" y="10321871"/>
                <a:ext cx="19116900" cy="1441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21520"/>
                    </a:solidFill>
                  </a:rPr>
                  <a:t>Pack 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L2 cache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求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最大值：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+3)</m:t>
                    </m:r>
                  </m:oMath>
                </a14:m>
                <a:endParaRPr lang="zh-CN" altLang="en-US" dirty="0">
                  <a:solidFill>
                    <a:srgbClr val="12152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551A27-E3C1-4E9F-8A08-0530C761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66" y="10321871"/>
                <a:ext cx="19116900" cy="1441805"/>
              </a:xfrm>
              <a:prstGeom prst="rect">
                <a:avLst/>
              </a:prstGeom>
              <a:blipFill>
                <a:blip r:embed="rId4"/>
                <a:stretch>
                  <a:fillRect l="-1276" t="-10970" b="-18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8853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8">
            <a:extLst>
              <a:ext uri="{FF2B5EF4-FFF2-40B4-BE49-F238E27FC236}">
                <a16:creationId xmlns:a16="http://schemas.microsoft.com/office/drawing/2014/main" id="{9DF7F12A-E551-46CF-99A7-6F78AD8AE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3.4 .3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403B8B-F04F-49AE-BCB6-5327C7AD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19" y="1437628"/>
            <a:ext cx="17692517" cy="8639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E192AC1-9FA1-469F-AFA3-5A6B74BEA39D}"/>
                  </a:ext>
                </a:extLst>
              </p:cNvPr>
              <p:cNvSpPr txBox="1"/>
              <p:nvPr/>
            </p:nvSpPr>
            <p:spPr>
              <a:xfrm>
                <a:off x="2138766" y="10321871"/>
                <a:ext cx="19116900" cy="1441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21520"/>
                    </a:solidFill>
                  </a:rPr>
                  <a:t>Pack 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L2 cache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求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最大值：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需要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𝑎𝑢𝑥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+3)</m:t>
                    </m:r>
                  </m:oMath>
                </a14:m>
                <a:endParaRPr lang="zh-CN" altLang="en-US" dirty="0">
                  <a:solidFill>
                    <a:srgbClr val="12152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E192AC1-9FA1-469F-AFA3-5A6B74BEA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66" y="10321871"/>
                <a:ext cx="19116900" cy="1441805"/>
              </a:xfrm>
              <a:prstGeom prst="rect">
                <a:avLst/>
              </a:prstGeom>
              <a:blipFill>
                <a:blip r:embed="rId4"/>
                <a:stretch>
                  <a:fillRect l="-1276" t="-10970" b="-18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26776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48" y="1263268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0515279" y="4011293"/>
            <a:ext cx="3581400" cy="1128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7524429" y="4011293"/>
            <a:ext cx="2990850" cy="1128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924AF8F6-82B2-442D-B4EA-21FE0E1ED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748" y="352306"/>
            <a:ext cx="14257902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3.4.4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86F58-B327-4C1B-99D8-EB9286432C71}"/>
                  </a:ext>
                </a:extLst>
              </p:cNvPr>
              <p:cNvSpPr txBox="1"/>
              <p:nvPr/>
            </p:nvSpPr>
            <p:spPr>
              <a:xfrm>
                <a:off x="1887564" y="9311575"/>
                <a:ext cx="17669389" cy="148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̃"/>
                        <m:ctrlPr>
                          <a:rPr lang="zh-CN" altLang="en-US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存放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在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L2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以及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𝑡𝑒𝑚𝑝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占一个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:r>
                  <a:rPr lang="zh-CN" altLang="en-US" dirty="0">
                    <a:solidFill>
                      <a:srgbClr val="121520"/>
                    </a:solidFill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+3)</m:t>
                    </m:r>
                  </m:oMath>
                </a14:m>
                <a:endParaRPr lang="zh-CN" altLang="en-US" dirty="0">
                  <a:solidFill>
                    <a:srgbClr val="12152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2686F58-B327-4C1B-99D8-EB9286432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564" y="9311575"/>
                <a:ext cx="17669389" cy="1482650"/>
              </a:xfrm>
              <a:prstGeom prst="rect">
                <a:avLst/>
              </a:prstGeom>
              <a:blipFill>
                <a:blip r:embed="rId4"/>
                <a:stretch>
                  <a:fillRect l="-1380" t="-9836" r="-518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8751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8">
            <a:extLst>
              <a:ext uri="{FF2B5EF4-FFF2-40B4-BE49-F238E27FC236}">
                <a16:creationId xmlns:a16="http://schemas.microsoft.com/office/drawing/2014/main" id="{9DF7F12A-E551-46CF-99A7-6F78AD8AE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3.4.4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GEPB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4F55BD-B304-4E4A-8A20-038C0619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04" y="1617394"/>
            <a:ext cx="14484808" cy="7373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0BA24C-85DA-4EBA-8DAA-12F26B69C1C9}"/>
                  </a:ext>
                </a:extLst>
              </p:cNvPr>
              <p:cNvSpPr txBox="1"/>
              <p:nvPr/>
            </p:nvSpPr>
            <p:spPr>
              <a:xfrm>
                <a:off x="2154264" y="9825925"/>
                <a:ext cx="22056807" cy="1482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̃"/>
                        <m:ctrlPr>
                          <a:rPr lang="zh-CN" altLang="en-US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存放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在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L2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中，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  <m:r>
                      <a:rPr lang="en-US" altLang="zh-CN" b="0" i="1" dirty="0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TLB</m:t>
                    </m:r>
                    <m:r>
                      <a:rPr lang="zh-CN" altLang="en-US" i="1" dirty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项</m:t>
                    </m:r>
                    <m:r>
                      <a:rPr lang="zh-CN" altLang="en-US" i="1" dirty="0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。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以及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𝑡𝑒𝑚𝑝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各</m:t>
                    </m:r>
                  </m:oMath>
                </a14:m>
                <a:r>
                  <a:rPr lang="zh-CN" altLang="en-US" dirty="0">
                    <a:solidFill>
                      <a:srgbClr val="121520"/>
                    </a:solidFill>
                  </a:rPr>
                  <a:t>占一个</a:t>
                </a:r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需要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en-US" altLang="zh-CN" dirty="0">
                    <a:solidFill>
                      <a:srgbClr val="121520"/>
                    </a:solidFill>
                  </a:rPr>
                  <a:t>TLB</a:t>
                </a:r>
                <a:r>
                  <a:rPr lang="zh-CN" altLang="en-US" dirty="0">
                    <a:solidFill>
                      <a:srgbClr val="121520"/>
                    </a:solidFill>
                  </a:rPr>
                  <a:t>项，</a:t>
                </a:r>
                <a:endParaRPr lang="en-US" altLang="zh-CN" dirty="0">
                  <a:solidFill>
                    <a:srgbClr val="121520"/>
                  </a:solidFill>
                </a:endParaRPr>
              </a:p>
              <a:p>
                <a:r>
                  <a:rPr lang="zh-CN" altLang="en-US" dirty="0">
                    <a:solidFill>
                      <a:srgbClr val="121520"/>
                    </a:solidFill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12152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</a:rPr>
                      <m:t>+3)</m:t>
                    </m:r>
                  </m:oMath>
                </a14:m>
                <a:endParaRPr lang="zh-CN" altLang="en-US" dirty="0">
                  <a:solidFill>
                    <a:srgbClr val="12152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0BA24C-85DA-4EBA-8DAA-12F26B69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64" y="9825925"/>
                <a:ext cx="22056807" cy="1482650"/>
              </a:xfrm>
              <a:prstGeom prst="rect">
                <a:avLst/>
              </a:prstGeom>
              <a:blipFill>
                <a:blip r:embed="rId4"/>
                <a:stretch>
                  <a:fillRect l="-1078" t="-9877" r="-221" b="-16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1760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48" y="1263268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0915650" y="6411593"/>
            <a:ext cx="3581400" cy="11287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7924800" y="6411593"/>
            <a:ext cx="2990850" cy="11287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924AF8F6-82B2-442D-B4EA-21FE0E1ED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748" y="333256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3.4.5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GEPDOT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GEPM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7AEA820-3998-484C-9BB3-A0582990C93E}"/>
                  </a:ext>
                </a:extLst>
              </p:cNvPr>
              <p:cNvSpPr txBox="1"/>
              <p:nvPr/>
            </p:nvSpPr>
            <p:spPr>
              <a:xfrm>
                <a:off x="14839951" y="2354231"/>
                <a:ext cx="88773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同理：在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GEPDOT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中，重用的是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上空间最大，才能达到最高性能。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7AEA820-3998-484C-9BB3-A0582990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51" y="2354231"/>
                <a:ext cx="8877300" cy="1938992"/>
              </a:xfrm>
              <a:prstGeom prst="rect">
                <a:avLst/>
              </a:prstGeom>
              <a:blipFill>
                <a:blip r:embed="rId4"/>
                <a:stretch>
                  <a:fillRect l="-2402" t="-5660" r="-1647" b="-1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4016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8C6AFF-4257-499A-A9D6-A364C2EB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48" y="1415668"/>
            <a:ext cx="12886302" cy="78002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CAC328-B9E0-46CD-9325-70EC83D098EC}"/>
              </a:ext>
            </a:extLst>
          </p:cNvPr>
          <p:cNvSpPr/>
          <p:nvPr/>
        </p:nvSpPr>
        <p:spPr>
          <a:xfrm>
            <a:off x="10402889" y="5317855"/>
            <a:ext cx="3581400" cy="11287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14E3F-C009-4607-BE68-9D7AC3CD5DC8}"/>
              </a:ext>
            </a:extLst>
          </p:cNvPr>
          <p:cNvSpPr/>
          <p:nvPr/>
        </p:nvSpPr>
        <p:spPr>
          <a:xfrm>
            <a:off x="7412037" y="5312274"/>
            <a:ext cx="2990850" cy="11287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924AF8F6-82B2-442D-B4EA-21FE0E1ED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748" y="485656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3.4.6 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GEPDOT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GEMP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8CF6A0-CD0D-4C4D-A87F-382C7DE43F23}"/>
                  </a:ext>
                </a:extLst>
              </p:cNvPr>
              <p:cNvSpPr txBox="1"/>
              <p:nvPr/>
            </p:nvSpPr>
            <p:spPr>
              <a:xfrm>
                <a:off x="14839951" y="2354231"/>
                <a:ext cx="88773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同理：在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GEPDOT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中，重用的是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上空间最大，才能达到最高性能。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8CF6A0-CD0D-4C4D-A87F-382C7DE4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51" y="2354231"/>
                <a:ext cx="8877300" cy="1938992"/>
              </a:xfrm>
              <a:prstGeom prst="rect">
                <a:avLst/>
              </a:prstGeom>
              <a:blipFill>
                <a:blip r:embed="rId4"/>
                <a:stretch>
                  <a:fillRect l="-2402" t="-5660" r="-1647" b="-1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2200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3122912" y="2087432"/>
            <a:ext cx="20942935" cy="171649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sym typeface="+mn-ea"/>
              </a:rPr>
              <a:t>基础线性代数子程序</a:t>
            </a: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sym typeface="+mn-ea"/>
              </a:rPr>
              <a:t>(Basic Linear Algebra Subprograms)</a:t>
            </a:r>
          </a:p>
        </p:txBody>
      </p:sp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120" y="648580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en-US"/>
            </a:defPPr>
            <a:lvl1pPr>
              <a:defRPr sz="5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108712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600" dirty="0">
                <a:solidFill>
                  <a:schemeClr val="bg2">
                    <a:lumMod val="10000"/>
                  </a:schemeClr>
                </a:solidFill>
              </a:rPr>
              <a:t>1.1 BLAS</a:t>
            </a:r>
            <a:r>
              <a:rPr lang="zh-CN" altLang="en-US" sz="6600" dirty="0">
                <a:solidFill>
                  <a:schemeClr val="bg2">
                    <a:lumMod val="10000"/>
                  </a:schemeClr>
                </a:solidFill>
              </a:rPr>
              <a:t>介绍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981EA9-D8A4-4201-ACDC-B7757A75BB07}"/>
              </a:ext>
            </a:extLst>
          </p:cNvPr>
          <p:cNvSpPr txBox="1"/>
          <p:nvPr/>
        </p:nvSpPr>
        <p:spPr>
          <a:xfrm>
            <a:off x="3122912" y="4490508"/>
            <a:ext cx="12197166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en-US" altLang="zh-CN" sz="44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BLAS 3</a:t>
            </a:r>
            <a:r>
              <a:rPr lang="zh-CN" altLang="en-US" sz="44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级：矩阵</a:t>
            </a:r>
            <a:r>
              <a:rPr lang="en-US" altLang="zh-CN" sz="44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4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运算</a:t>
            </a:r>
            <a:endParaRPr lang="en-US" altLang="zh-CN" sz="4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58A026-63DA-4814-8D80-F9A58172518D}"/>
              </a:ext>
            </a:extLst>
          </p:cNvPr>
          <p:cNvSpPr txBox="1"/>
          <p:nvPr/>
        </p:nvSpPr>
        <p:spPr>
          <a:xfrm>
            <a:off x="3122912" y="5495682"/>
            <a:ext cx="12197166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BLAS 2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级：矩阵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向量运算</a:t>
            </a:r>
            <a:endParaRPr lang="zh-CN" altLang="zh-CN" sz="440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F4223D-6C08-4B2E-90F5-FED1CC892B1D}"/>
              </a:ext>
            </a:extLst>
          </p:cNvPr>
          <p:cNvSpPr txBox="1"/>
          <p:nvPr/>
        </p:nvSpPr>
        <p:spPr>
          <a:xfrm>
            <a:off x="3122912" y="6500855"/>
            <a:ext cx="12197166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BLAS 1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级：向量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向量运算</a:t>
            </a:r>
            <a:endParaRPr lang="zh-CN" altLang="zh-CN" sz="440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98E116-9970-40BD-9C52-78FB23F551B1}"/>
              </a:ext>
            </a:extLst>
          </p:cNvPr>
          <p:cNvSpPr txBox="1"/>
          <p:nvPr/>
        </p:nvSpPr>
        <p:spPr>
          <a:xfrm>
            <a:off x="3122912" y="11518069"/>
            <a:ext cx="8648521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 sz="440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大数据中深度学习算法底层依赖库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D91226-960D-493F-AAC9-1BEBAB7D77DE}"/>
              </a:ext>
            </a:extLst>
          </p:cNvPr>
          <p:cNvSpPr txBox="1"/>
          <p:nvPr/>
        </p:nvSpPr>
        <p:spPr>
          <a:xfrm>
            <a:off x="1722120" y="1259053"/>
            <a:ext cx="5112633" cy="134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800" b="1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</a:t>
            </a:r>
            <a:endParaRPr lang="en-US" altLang="zh-CN" sz="4800" b="1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D9E53F-71F4-4C9F-92EA-3E6BE862B4BE}"/>
              </a:ext>
            </a:extLst>
          </p:cNvPr>
          <p:cNvSpPr txBox="1"/>
          <p:nvPr/>
        </p:nvSpPr>
        <p:spPr>
          <a:xfrm>
            <a:off x="1722120" y="3257570"/>
            <a:ext cx="5112633" cy="134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组成</a:t>
            </a:r>
            <a:r>
              <a:rPr lang="zh-CN" altLang="en-US" sz="4800" b="1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4800" b="1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D06523-FC9D-4E45-902D-17B1C532302F}"/>
              </a:ext>
            </a:extLst>
          </p:cNvPr>
          <p:cNvSpPr txBox="1"/>
          <p:nvPr/>
        </p:nvSpPr>
        <p:spPr>
          <a:xfrm>
            <a:off x="1722120" y="7815577"/>
            <a:ext cx="5112633" cy="134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800" b="1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应用范围：</a:t>
            </a:r>
            <a:endParaRPr lang="en-US" altLang="zh-CN" sz="4800" b="1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DA674C-4CC6-44C3-BF81-826016A3A7DE}"/>
              </a:ext>
            </a:extLst>
          </p:cNvPr>
          <p:cNvSpPr txBox="1"/>
          <p:nvPr/>
        </p:nvSpPr>
        <p:spPr>
          <a:xfrm>
            <a:off x="3122912" y="9382020"/>
            <a:ext cx="12197166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 sz="440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科学和工程计算的基础数学库</a:t>
            </a:r>
            <a:endParaRPr lang="en-US" altLang="zh-CN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984A164-2BCA-43A2-93AC-7113EBFFDE63}"/>
              </a:ext>
            </a:extLst>
          </p:cNvPr>
          <p:cNvSpPr txBox="1"/>
          <p:nvPr/>
        </p:nvSpPr>
        <p:spPr>
          <a:xfrm>
            <a:off x="3122912" y="10450045"/>
            <a:ext cx="12197166" cy="12422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 sz="440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LINPACK</a:t>
            </a:r>
            <a:r>
              <a:rPr lang="zh-CN" altLang="en-US" dirty="0"/>
              <a:t>性能测试基础依赖库</a:t>
            </a:r>
            <a:endParaRPr lang="en-US" altLang="zh-CN" dirty="0"/>
          </a:p>
        </p:txBody>
      </p:sp>
    </p:spTree>
  </p:cSld>
  <p:clrMapOvr>
    <a:masterClrMapping/>
  </p:clrMapOvr>
  <p:transition spd="slow" advTm="14468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3.5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F648E8-9571-4C52-B4A1-4529709BF7A6}"/>
                  </a:ext>
                </a:extLst>
              </p:cNvPr>
              <p:cNvSpPr txBox="1"/>
              <p:nvPr/>
            </p:nvSpPr>
            <p:spPr>
              <a:xfrm>
                <a:off x="14173199" y="4089596"/>
                <a:ext cx="990917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GEPDOT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重用，位于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需要对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读和写，需要两次的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访问，因此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GEPDOT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性能较差。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FF648E8-9571-4C52-B4A1-4529709B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199" y="4089596"/>
                <a:ext cx="9909175" cy="1938992"/>
              </a:xfrm>
              <a:prstGeom prst="rect">
                <a:avLst/>
              </a:prstGeom>
              <a:blipFill>
                <a:blip r:embed="rId3"/>
                <a:stretch>
                  <a:fillRect l="-2153" t="-5660" b="-12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E82065A-8423-4D45-9960-A97B5717D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91" y="3513193"/>
            <a:ext cx="12431107" cy="75246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037C70-6ED7-4AC1-8D34-B2C280F6B404}"/>
              </a:ext>
            </a:extLst>
          </p:cNvPr>
          <p:cNvSpPr txBox="1"/>
          <p:nvPr/>
        </p:nvSpPr>
        <p:spPr>
          <a:xfrm>
            <a:off x="14478000" y="1908974"/>
            <a:ext cx="89154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性能的关键是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 Cache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带宽限制，减少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 Cache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34DC59-510E-4538-860B-B8819AD5D575}"/>
              </a:ext>
            </a:extLst>
          </p:cNvPr>
          <p:cNvSpPr txBox="1"/>
          <p:nvPr/>
        </p:nvSpPr>
        <p:spPr>
          <a:xfrm>
            <a:off x="1581741" y="2076450"/>
            <a:ext cx="521867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GEPDOT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性能最差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BF88E5-45A9-479A-B76F-53F08E47DDAE}"/>
              </a:ext>
            </a:extLst>
          </p:cNvPr>
          <p:cNvSpPr/>
          <p:nvPr/>
        </p:nvSpPr>
        <p:spPr>
          <a:xfrm>
            <a:off x="7772400" y="7275527"/>
            <a:ext cx="5676900" cy="106837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AF8898-8C4E-466E-8CCC-E551BC396B9E}"/>
              </a:ext>
            </a:extLst>
          </p:cNvPr>
          <p:cNvSpPr/>
          <p:nvPr/>
        </p:nvSpPr>
        <p:spPr>
          <a:xfrm>
            <a:off x="7772400" y="8602630"/>
            <a:ext cx="5676900" cy="106837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679845-BE01-4B5B-9F05-7F305E4B1F33}"/>
              </a:ext>
            </a:extLst>
          </p:cNvPr>
          <p:cNvSpPr/>
          <p:nvPr/>
        </p:nvSpPr>
        <p:spPr>
          <a:xfrm>
            <a:off x="11334750" y="7501715"/>
            <a:ext cx="209550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E8BDA5-E852-4CD6-BE6C-9CBC7AA64F7B}"/>
              </a:ext>
            </a:extLst>
          </p:cNvPr>
          <p:cNvSpPr/>
          <p:nvPr/>
        </p:nvSpPr>
        <p:spPr>
          <a:xfrm rot="16200000">
            <a:off x="12102319" y="7286595"/>
            <a:ext cx="217461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8C12F2-6F2C-46DE-AD78-046D71655A9A}"/>
              </a:ext>
            </a:extLst>
          </p:cNvPr>
          <p:cNvSpPr/>
          <p:nvPr/>
        </p:nvSpPr>
        <p:spPr>
          <a:xfrm>
            <a:off x="10791826" y="7719176"/>
            <a:ext cx="400049" cy="386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2708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FD454A-7D59-4F32-9F9E-ED71072A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924" y="1405274"/>
            <a:ext cx="10270534" cy="44336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410BE1E-64B4-4C2A-92CC-3059B44A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7" y="8947482"/>
            <a:ext cx="10471149" cy="4462521"/>
          </a:xfrm>
          <a:prstGeom prst="rect">
            <a:avLst/>
          </a:prstGeom>
        </p:spPr>
      </p:pic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223712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3.5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82065A-8423-4D45-9960-A97B5717D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438" y="2537257"/>
            <a:ext cx="10471148" cy="63382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34DC59-510E-4538-860B-B8819AD5D575}"/>
              </a:ext>
            </a:extLst>
          </p:cNvPr>
          <p:cNvSpPr txBox="1"/>
          <p:nvPr/>
        </p:nvSpPr>
        <p:spPr>
          <a:xfrm>
            <a:off x="1581741" y="1809750"/>
            <a:ext cx="706315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Fig8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相较于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Fig9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性能较优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BF88E5-45A9-479A-B76F-53F08E47DDAE}"/>
              </a:ext>
            </a:extLst>
          </p:cNvPr>
          <p:cNvSpPr/>
          <p:nvPr/>
        </p:nvSpPr>
        <p:spPr>
          <a:xfrm>
            <a:off x="6958011" y="2616860"/>
            <a:ext cx="4929188" cy="106837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AF8898-8C4E-466E-8CCC-E551BC396B9E}"/>
              </a:ext>
            </a:extLst>
          </p:cNvPr>
          <p:cNvSpPr/>
          <p:nvPr/>
        </p:nvSpPr>
        <p:spPr>
          <a:xfrm>
            <a:off x="6577013" y="7543235"/>
            <a:ext cx="5407022" cy="106837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679845-BE01-4B5B-9F05-7F305E4B1F33}"/>
              </a:ext>
            </a:extLst>
          </p:cNvPr>
          <p:cNvSpPr/>
          <p:nvPr/>
        </p:nvSpPr>
        <p:spPr>
          <a:xfrm>
            <a:off x="14744698" y="1457397"/>
            <a:ext cx="2762252" cy="4515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E8BDA5-E852-4CD6-BE6C-9CBC7AA64F7B}"/>
              </a:ext>
            </a:extLst>
          </p:cNvPr>
          <p:cNvSpPr/>
          <p:nvPr/>
        </p:nvSpPr>
        <p:spPr>
          <a:xfrm rot="16200000">
            <a:off x="7745731" y="2419525"/>
            <a:ext cx="358139" cy="1104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8C12F2-6F2C-46DE-AD78-046D71655A9A}"/>
              </a:ext>
            </a:extLst>
          </p:cNvPr>
          <p:cNvSpPr/>
          <p:nvPr/>
        </p:nvSpPr>
        <p:spPr>
          <a:xfrm>
            <a:off x="3990184" y="8959718"/>
            <a:ext cx="1648616" cy="386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627C7F-5F4A-4434-A6A6-09E0ABD7ED7A}"/>
              </a:ext>
            </a:extLst>
          </p:cNvPr>
          <p:cNvSpPr/>
          <p:nvPr/>
        </p:nvSpPr>
        <p:spPr>
          <a:xfrm>
            <a:off x="7372348" y="7661868"/>
            <a:ext cx="1104903" cy="3659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C49382-FD75-4E5E-907A-57F8715A5AE8}"/>
                  </a:ext>
                </a:extLst>
              </p:cNvPr>
              <p:cNvSpPr txBox="1"/>
              <p:nvPr/>
            </p:nvSpPr>
            <p:spPr>
              <a:xfrm>
                <a:off x="12607924" y="6292262"/>
                <a:ext cx="11204576" cy="4472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Fig8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Fig9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 8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unpack</a:t>
                </a:r>
                <a14:m>
                  <m:oMath xmlns:m="http://schemas.openxmlformats.org/officeDocument/2006/math">
                    <m:r>
                      <a:rPr lang="en-US" altLang="zh-CN" sz="4000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sub>
                    </m:sSub>
                    <m:r>
                      <a:rPr lang="zh-CN" altLang="en-US" sz="4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操作</m:t>
                    </m:r>
                  </m:oMath>
                </a14:m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可以被计算隐藏，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PACK 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操作不隐藏。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 9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unpack C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操作不隐藏。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Unpack C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操作比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pack B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操作耗时，因此</a:t>
                </a:r>
                <a:r>
                  <a:rPr lang="en-US" altLang="zh-CN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Fig8</a:t>
                </a:r>
                <a:r>
                  <a:rPr lang="zh-CN" altLang="en-US" sz="4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性能较优。</a:t>
                </a:r>
                <a:endParaRPr lang="en-US" altLang="zh-CN" sz="4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C49382-FD75-4E5E-907A-57F8715A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7924" y="6292262"/>
                <a:ext cx="11204576" cy="4472506"/>
              </a:xfrm>
              <a:prstGeom prst="rect">
                <a:avLst/>
              </a:prstGeom>
              <a:blipFill>
                <a:blip r:embed="rId6"/>
                <a:stretch>
                  <a:fillRect l="-1904" t="-2452" b="-4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8C60ECD-07CA-4710-933A-280E278A2E4A}"/>
              </a:ext>
            </a:extLst>
          </p:cNvPr>
          <p:cNvSpPr txBox="1"/>
          <p:nvPr/>
        </p:nvSpPr>
        <p:spPr>
          <a:xfrm>
            <a:off x="3825785" y="11898303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130069-57FA-417B-970C-E1495882C55C}"/>
              </a:ext>
            </a:extLst>
          </p:cNvPr>
          <p:cNvSpPr txBox="1"/>
          <p:nvPr/>
        </p:nvSpPr>
        <p:spPr>
          <a:xfrm>
            <a:off x="16156617" y="4247536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FD3E1B-4BBB-4BEF-94FE-43B237C8093C}"/>
              </a:ext>
            </a:extLst>
          </p:cNvPr>
          <p:cNvSpPr txBox="1"/>
          <p:nvPr/>
        </p:nvSpPr>
        <p:spPr>
          <a:xfrm>
            <a:off x="9873906" y="11986621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4E8237F-62C1-4A4C-9E68-3B62DC876C2B}"/>
              </a:ext>
            </a:extLst>
          </p:cNvPr>
          <p:cNvSpPr txBox="1"/>
          <p:nvPr/>
        </p:nvSpPr>
        <p:spPr>
          <a:xfrm>
            <a:off x="20554608" y="4456182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2836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167082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3.5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FF627F-1BC7-4061-81EE-47C8A15D67A6}"/>
              </a:ext>
            </a:extLst>
          </p:cNvPr>
          <p:cNvSpPr txBox="1"/>
          <p:nvPr/>
        </p:nvSpPr>
        <p:spPr>
          <a:xfrm>
            <a:off x="12984029" y="7463447"/>
            <a:ext cx="104768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Fig10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Fig11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Fig10: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A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无法隐藏</a:t>
            </a:r>
            <a:endParaRPr lang="en-US" altLang="zh-CN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Fig11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unpack C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无法隐藏</a:t>
            </a:r>
            <a:endParaRPr lang="en-US" altLang="zh-CN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Unpack C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涉及到写主存，性能较差</a:t>
            </a:r>
            <a:endParaRPr lang="en-US" altLang="zh-CN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Fig10</a:t>
            </a:r>
            <a:r>
              <a:rPr lang="zh-CN" altLang="en-US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优于</a:t>
            </a:r>
            <a:r>
              <a:rPr lang="en-US" altLang="zh-CN" dirty="0">
                <a:solidFill>
                  <a:srgbClr val="1215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Fig11</a:t>
            </a:r>
            <a:endParaRPr lang="zh-CN" altLang="en-US" dirty="0">
              <a:solidFill>
                <a:srgbClr val="1215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B28AA-620C-4E45-9376-B9FA16EC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8" y="2381250"/>
            <a:ext cx="10298112" cy="64275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768873-1187-4933-AA98-F6A776F1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7" y="8891283"/>
            <a:ext cx="10471149" cy="45393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4B1BB1-15F2-47B5-AD4A-A7762B524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157" y="1800449"/>
            <a:ext cx="10476854" cy="4859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7F0A0A-C157-4AA8-A048-49D106EC36E6}"/>
              </a:ext>
            </a:extLst>
          </p:cNvPr>
          <p:cNvSpPr/>
          <p:nvPr/>
        </p:nvSpPr>
        <p:spPr>
          <a:xfrm>
            <a:off x="6896100" y="3581400"/>
            <a:ext cx="4876800" cy="9715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7F37A-4F7F-493C-86F3-66C939336D02}"/>
              </a:ext>
            </a:extLst>
          </p:cNvPr>
          <p:cNvSpPr/>
          <p:nvPr/>
        </p:nvSpPr>
        <p:spPr>
          <a:xfrm>
            <a:off x="6896100" y="4642534"/>
            <a:ext cx="4876800" cy="9715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C978EC-68E1-42FE-A6C6-772BDE71139B}"/>
              </a:ext>
            </a:extLst>
          </p:cNvPr>
          <p:cNvSpPr txBox="1"/>
          <p:nvPr/>
        </p:nvSpPr>
        <p:spPr>
          <a:xfrm>
            <a:off x="5406935" y="12110024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4F3EAC-3689-4C6E-AA10-C87FB596C186}"/>
              </a:ext>
            </a:extLst>
          </p:cNvPr>
          <p:cNvSpPr txBox="1"/>
          <p:nvPr/>
        </p:nvSpPr>
        <p:spPr>
          <a:xfrm>
            <a:off x="9662771" y="12100723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455269-0753-4BE5-BA91-9B12F0B1D0AB}"/>
              </a:ext>
            </a:extLst>
          </p:cNvPr>
          <p:cNvSpPr txBox="1"/>
          <p:nvPr/>
        </p:nvSpPr>
        <p:spPr>
          <a:xfrm>
            <a:off x="16360685" y="5366324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0CC0DC-C112-49B4-958A-4C37D615307B}"/>
              </a:ext>
            </a:extLst>
          </p:cNvPr>
          <p:cNvSpPr txBox="1"/>
          <p:nvPr/>
        </p:nvSpPr>
        <p:spPr>
          <a:xfrm>
            <a:off x="20757140" y="5366323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12C883-F868-459E-A48C-B1472E6E0516}"/>
              </a:ext>
            </a:extLst>
          </p:cNvPr>
          <p:cNvSpPr/>
          <p:nvPr/>
        </p:nvSpPr>
        <p:spPr>
          <a:xfrm rot="16200000">
            <a:off x="5187463" y="7864040"/>
            <a:ext cx="358139" cy="2655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110314-0DE9-4C7C-9A9E-924A083FB394}"/>
              </a:ext>
            </a:extLst>
          </p:cNvPr>
          <p:cNvSpPr/>
          <p:nvPr/>
        </p:nvSpPr>
        <p:spPr>
          <a:xfrm rot="16200000">
            <a:off x="7898131" y="3353926"/>
            <a:ext cx="358139" cy="1104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A30BD1-5E56-4BE4-94A8-A8A1CC924643}"/>
              </a:ext>
            </a:extLst>
          </p:cNvPr>
          <p:cNvSpPr/>
          <p:nvPr/>
        </p:nvSpPr>
        <p:spPr>
          <a:xfrm>
            <a:off x="7372348" y="4687560"/>
            <a:ext cx="1104903" cy="3659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09DA30-6BC1-4368-B103-B4D18360E133}"/>
              </a:ext>
            </a:extLst>
          </p:cNvPr>
          <p:cNvSpPr/>
          <p:nvPr/>
        </p:nvSpPr>
        <p:spPr>
          <a:xfrm>
            <a:off x="14954248" y="1885497"/>
            <a:ext cx="1752602" cy="3659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626012-15F9-4334-8727-19E1225F9253}"/>
              </a:ext>
            </a:extLst>
          </p:cNvPr>
          <p:cNvSpPr txBox="1"/>
          <p:nvPr/>
        </p:nvSpPr>
        <p:spPr>
          <a:xfrm>
            <a:off x="1566500" y="1295794"/>
            <a:ext cx="771076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Fig10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相较于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Fig11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性能较优</a:t>
            </a:r>
          </a:p>
        </p:txBody>
      </p:sp>
    </p:spTree>
    <p:extLst>
      <p:ext uri="{BB962C8B-B14F-4D97-AF65-F5344CB8AC3E}">
        <p14:creationId xmlns:p14="http://schemas.microsoft.com/office/powerpoint/2010/main" val="317035565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167082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3.5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FF627F-1BC7-4061-81EE-47C8A15D67A6}"/>
                  </a:ext>
                </a:extLst>
              </p:cNvPr>
              <p:cNvSpPr txBox="1"/>
              <p:nvPr/>
            </p:nvSpPr>
            <p:spPr>
              <a:xfrm>
                <a:off x="12729281" y="7463447"/>
                <a:ext cx="11590471" cy="3405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Fig8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</a:t>
                </a:r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Fig10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4000" dirty="0">
                  <a:solidFill>
                    <a:srgbClr val="1215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Fig8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Fig10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是对称关系。</a:t>
                </a:r>
                <a:endParaRPr lang="en-US" altLang="zh-CN" sz="4000" dirty="0">
                  <a:solidFill>
                    <a:srgbClr val="1215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Fig8: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sub>
                    </m:sSub>
                    <m:r>
                      <a:rPr lang="zh-CN" altLang="en-US" sz="4000" i="1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为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400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lang="en-US" altLang="zh-CN" sz="400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en-US" altLang="zh-CN" sz="4000" dirty="0">
                  <a:solidFill>
                    <a:srgbClr val="1215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Fig10</a:t>
                </a:r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zh-CN" altLang="en-US" sz="4000" i="1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为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</m:sSub>
                    <m:r>
                      <a:rPr lang="en-US" altLang="zh-CN" sz="400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4000" dirty="0">
                    <a:solidFill>
                      <a:srgbClr val="1215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lang="en-US" altLang="zh-CN" sz="4000" i="1" smtClean="0">
                        <a:solidFill>
                          <a:srgbClr val="1215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sz="4000" i="1" smtClean="0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1215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en-US" altLang="zh-CN" sz="4000" dirty="0">
                  <a:solidFill>
                    <a:srgbClr val="1215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solidFill>
                    <a:srgbClr val="1215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FF627F-1BC7-4061-81EE-47C8A15D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281" y="7463447"/>
                <a:ext cx="11590471" cy="3405419"/>
              </a:xfrm>
              <a:prstGeom prst="rect">
                <a:avLst/>
              </a:prstGeom>
              <a:blipFill>
                <a:blip r:embed="rId3"/>
                <a:stretch>
                  <a:fillRect l="-1841" t="-3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BAB28AA-620C-4E45-9376-B9FA16ECC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38" y="2381250"/>
            <a:ext cx="10298112" cy="64275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57F0A0A-C157-4AA8-A048-49D106EC36E6}"/>
              </a:ext>
            </a:extLst>
          </p:cNvPr>
          <p:cNvSpPr/>
          <p:nvPr/>
        </p:nvSpPr>
        <p:spPr>
          <a:xfrm>
            <a:off x="6871494" y="2552039"/>
            <a:ext cx="4876800" cy="9715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7F37A-4F7F-493C-86F3-66C939336D02}"/>
              </a:ext>
            </a:extLst>
          </p:cNvPr>
          <p:cNvSpPr/>
          <p:nvPr/>
        </p:nvSpPr>
        <p:spPr>
          <a:xfrm>
            <a:off x="6871494" y="3608829"/>
            <a:ext cx="4876800" cy="97155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110314-0DE9-4C7C-9A9E-924A083FB394}"/>
              </a:ext>
            </a:extLst>
          </p:cNvPr>
          <p:cNvSpPr/>
          <p:nvPr/>
        </p:nvSpPr>
        <p:spPr>
          <a:xfrm rot="16200000">
            <a:off x="7745729" y="2262865"/>
            <a:ext cx="358139" cy="1104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A30BD1-5E56-4BE4-94A8-A8A1CC924643}"/>
              </a:ext>
            </a:extLst>
          </p:cNvPr>
          <p:cNvSpPr/>
          <p:nvPr/>
        </p:nvSpPr>
        <p:spPr>
          <a:xfrm>
            <a:off x="7372346" y="3547884"/>
            <a:ext cx="1104903" cy="3659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626012-15F9-4334-8727-19E1225F9253}"/>
              </a:ext>
            </a:extLst>
          </p:cNvPr>
          <p:cNvSpPr txBox="1"/>
          <p:nvPr/>
        </p:nvSpPr>
        <p:spPr>
          <a:xfrm>
            <a:off x="1566500" y="1295794"/>
            <a:ext cx="429155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Fig8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性能最优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912D230-EFDE-43DE-88FF-92F0A1118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2487" y="2109483"/>
            <a:ext cx="10471149" cy="453930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DC8600C-97C8-4492-9587-6BA36578A395}"/>
              </a:ext>
            </a:extLst>
          </p:cNvPr>
          <p:cNvSpPr txBox="1"/>
          <p:nvPr/>
        </p:nvSpPr>
        <p:spPr>
          <a:xfrm>
            <a:off x="17236985" y="5328224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288B24-3BC9-4192-9CBA-75E882C3855B}"/>
              </a:ext>
            </a:extLst>
          </p:cNvPr>
          <p:cNvSpPr txBox="1"/>
          <p:nvPr/>
        </p:nvSpPr>
        <p:spPr>
          <a:xfrm>
            <a:off x="21492821" y="5318923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ECC149-C1C4-4194-AC30-4C8E12ED7F2E}"/>
              </a:ext>
            </a:extLst>
          </p:cNvPr>
          <p:cNvSpPr/>
          <p:nvPr/>
        </p:nvSpPr>
        <p:spPr>
          <a:xfrm rot="16200000">
            <a:off x="17017513" y="1082240"/>
            <a:ext cx="358139" cy="26558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3C0FC4B-3448-4812-8F75-009256F78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437" y="8947482"/>
            <a:ext cx="10471149" cy="446252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7046FEA-DEE3-4370-8357-E2511E36FBF2}"/>
              </a:ext>
            </a:extLst>
          </p:cNvPr>
          <p:cNvSpPr/>
          <p:nvPr/>
        </p:nvSpPr>
        <p:spPr>
          <a:xfrm>
            <a:off x="3990184" y="8959718"/>
            <a:ext cx="1648616" cy="386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5D6549-D5F0-4183-961A-3E07E44FFBB5}"/>
              </a:ext>
            </a:extLst>
          </p:cNvPr>
          <p:cNvSpPr txBox="1"/>
          <p:nvPr/>
        </p:nvSpPr>
        <p:spPr>
          <a:xfrm>
            <a:off x="3825785" y="11898303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7F9538-B3FB-41A9-ACAE-AA73C5233DFA}"/>
              </a:ext>
            </a:extLst>
          </p:cNvPr>
          <p:cNvSpPr txBox="1"/>
          <p:nvPr/>
        </p:nvSpPr>
        <p:spPr>
          <a:xfrm>
            <a:off x="9873906" y="11986621"/>
            <a:ext cx="211012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 cache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F5F017F-97D3-44C8-846D-A77D4B080689}"/>
              </a:ext>
            </a:extLst>
          </p:cNvPr>
          <p:cNvSpPr txBox="1"/>
          <p:nvPr/>
        </p:nvSpPr>
        <p:spPr>
          <a:xfrm>
            <a:off x="12788859" y="10281718"/>
            <a:ext cx="12239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矩阵列主序，因此</a:t>
            </a:r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Fig8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性能最优</a:t>
            </a:r>
          </a:p>
        </p:txBody>
      </p:sp>
    </p:spTree>
    <p:extLst>
      <p:ext uri="{BB962C8B-B14F-4D97-AF65-F5344CB8AC3E}">
        <p14:creationId xmlns:p14="http://schemas.microsoft.com/office/powerpoint/2010/main" val="423083643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寄存器优化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42308-83E3-4320-BA62-66191FF6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64" y="3740930"/>
            <a:ext cx="14320380" cy="28122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A5EACD-5D51-4FBE-AD44-D3F0A7FC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763" y="6858000"/>
            <a:ext cx="19403823" cy="3797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2A38C5-3F2C-4219-8BAB-9BEBAC2295F7}"/>
              </a:ext>
            </a:extLst>
          </p:cNvPr>
          <p:cNvSpPr txBox="1"/>
          <p:nvPr/>
        </p:nvSpPr>
        <p:spPr>
          <a:xfrm>
            <a:off x="2665764" y="2114549"/>
            <a:ext cx="294183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寄存器分块</a:t>
            </a:r>
          </a:p>
        </p:txBody>
      </p:sp>
    </p:spTree>
    <p:extLst>
      <p:ext uri="{BB962C8B-B14F-4D97-AF65-F5344CB8AC3E}">
        <p14:creationId xmlns:p14="http://schemas.microsoft.com/office/powerpoint/2010/main" val="182433084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7" name="TextBox 28"/>
              <p:cNvSpPr txBox="1">
                <a:spLocks noChangeArrowheads="1"/>
              </p:cNvSpPr>
              <p:nvPr/>
            </p:nvSpPr>
            <p:spPr bwMode="auto">
              <a:xfrm>
                <a:off x="1722437" y="681038"/>
                <a:ext cx="20942300" cy="1128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>
                  <a:defRPr sz="4300">
                    <a:solidFill>
                      <a:schemeClr val="tx1"/>
                    </a:solidFill>
                    <a:latin typeface="Calibri" charset="0"/>
                    <a:ea typeface="宋体" charset="0"/>
                    <a:cs typeface="MS PGothic" charset="0"/>
                  </a:defRPr>
                </a:lvl1pPr>
                <a:lvl2pPr marL="742950" indent="-28575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寄存器分块大小设计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sub>
                    </m:sSub>
                    <m:r>
                      <a:rPr lang="en-US" altLang="zh-CN" sz="48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zh-CN" altLang="en-US" sz="48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657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2437" y="681038"/>
                <a:ext cx="20942300" cy="1128712"/>
              </a:xfrm>
              <a:prstGeom prst="rect">
                <a:avLst/>
              </a:prstGeom>
              <a:blipFill>
                <a:blip r:embed="rId3"/>
                <a:stretch>
                  <a:fillRect l="-1339" t="-12432" b="-1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6E3D39-0130-467A-B6D5-59FB8F051D9C}"/>
                  </a:ext>
                </a:extLst>
              </p:cNvPr>
              <p:cNvSpPr txBox="1"/>
              <p:nvPr/>
            </p:nvSpPr>
            <p:spPr>
              <a:xfrm>
                <a:off x="2061275" y="2278251"/>
                <a:ext cx="10694531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r>
                  <a:rPr lang="en-US" altLang="zh-CN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通常一半的寄存器用来存储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6E3D39-0130-467A-B6D5-59FB8F051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275" y="2278251"/>
                <a:ext cx="10694531" cy="754053"/>
              </a:xfrm>
              <a:prstGeom prst="rect">
                <a:avLst/>
              </a:prstGeom>
              <a:blipFill>
                <a:blip r:embed="rId4"/>
                <a:stretch>
                  <a:fillRect l="-2223" t="-16260" b="-38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886ED2-FE9E-4D6C-BA1E-D2060C4EFBB7}"/>
                  </a:ext>
                </a:extLst>
              </p:cNvPr>
              <p:cNvSpPr txBox="1"/>
              <p:nvPr/>
            </p:nvSpPr>
            <p:spPr>
              <a:xfrm>
                <a:off x="2061275" y="3531912"/>
                <a:ext cx="13529281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r>
                  <a:rPr lang="en-US" altLang="zh-CN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为了隐藏寄存器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load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数据的时间，通常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886ED2-FE9E-4D6C-BA1E-D2060C4E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275" y="3531912"/>
                <a:ext cx="13529281" cy="754053"/>
              </a:xfrm>
              <a:prstGeom prst="rect">
                <a:avLst/>
              </a:prstGeom>
              <a:blipFill>
                <a:blip r:embed="rId5"/>
                <a:stretch>
                  <a:fillRect l="-1757" t="-16129" b="-3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7F2DD8-5C2E-4DB9-8EAF-5FA309D70E7F}"/>
                  </a:ext>
                </a:extLst>
              </p:cNvPr>
              <p:cNvSpPr txBox="1"/>
              <p:nvPr/>
            </p:nvSpPr>
            <p:spPr>
              <a:xfrm>
                <a:off x="2061275" y="4785573"/>
                <a:ext cx="20455825" cy="188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r>
                  <a:rPr lang="en-US" altLang="zh-CN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中读取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时间必须被上一轮计算时间隐藏，因此保证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𝑐𝑜𝑚𝑝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𝑙𝑜𝑎𝑑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b="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可以</m:t>
                    </m:r>
                    <m:r>
                      <a:rPr lang="zh-CN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通过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𝑐𝑦𝑐𝑙𝑒</m:t>
                    </m:r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查询</m:t>
                    </m:r>
                    <m:r>
                      <a:rPr lang="zh-CN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可以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Sustained Bandwidth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查看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7F2DD8-5C2E-4DB9-8EAF-5FA309D7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275" y="4785573"/>
                <a:ext cx="20455825" cy="1886286"/>
              </a:xfrm>
              <a:prstGeom prst="rect">
                <a:avLst/>
              </a:prstGeom>
              <a:blipFill>
                <a:blip r:embed="rId6"/>
                <a:stretch>
                  <a:fillRect l="-1162" b="-1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AD8DDDB-0219-4F9B-AE6F-1AD125BEF835}"/>
              </a:ext>
            </a:extLst>
          </p:cNvPr>
          <p:cNvSpPr txBox="1"/>
          <p:nvPr/>
        </p:nvSpPr>
        <p:spPr>
          <a:xfrm>
            <a:off x="2061275" y="7171467"/>
            <a:ext cx="202698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寄存器数量的不足将限制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GEBP_OPT1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的性能，因为不能完全隐藏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 Cache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的访存延迟。</a:t>
            </a:r>
          </a:p>
        </p:txBody>
      </p:sp>
    </p:spTree>
    <p:extLst>
      <p:ext uri="{BB962C8B-B14F-4D97-AF65-F5344CB8AC3E}">
        <p14:creationId xmlns:p14="http://schemas.microsoft.com/office/powerpoint/2010/main" val="246853385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7" name="TextBox 28"/>
              <p:cNvSpPr txBox="1">
                <a:spLocks noChangeArrowheads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>
                  <a:defRPr sz="4300">
                    <a:solidFill>
                      <a:schemeClr val="tx1"/>
                    </a:solidFill>
                    <a:latin typeface="Calibri" charset="0"/>
                    <a:ea typeface="宋体" charset="0"/>
                    <a:cs typeface="MS PGothic" charset="0"/>
                  </a:defRPr>
                </a:lvl1pPr>
                <a:lvl2pPr marL="742950" indent="-28575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分块</a:t>
                </a:r>
                <a14:m>
                  <m:oMath xmlns:m="http://schemas.openxmlformats.org/officeDocument/2006/math">
                    <m:r>
                      <a:rPr lang="zh-CN" altLang="en-US" sz="4800" b="1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尺寸</m:t>
                    </m:r>
                    <m:sSub>
                      <m:sSubPr>
                        <m:ctrlP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zh-CN" altLang="en-US" sz="4800" b="1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选取</a:t>
                </a:r>
              </a:p>
            </p:txBody>
          </p:sp>
        </mc:Choice>
        <mc:Fallback xmlns="">
          <p:sp>
            <p:nvSpPr>
              <p:cNvPr id="27657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blipFill>
                <a:blip r:embed="rId3"/>
                <a:stretch>
                  <a:fillRect l="-1339" t="-12432" b="-1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67EC99-28D1-4E61-B8B5-4535E7873EB9}"/>
                  </a:ext>
                </a:extLst>
              </p:cNvPr>
              <p:cNvSpPr txBox="1"/>
              <p:nvPr/>
            </p:nvSpPr>
            <p:spPr>
              <a:xfrm>
                <a:off x="2014780" y="2355742"/>
                <a:ext cx="16099857" cy="148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为了隐藏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更新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延迟，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尺寸应该尽可能大。</a:t>
                </a:r>
                <a:endPara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尺寸受下面因素的限制：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C67EC99-28D1-4E61-B8B5-4535E7873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80" y="2355742"/>
                <a:ext cx="16099857" cy="1483996"/>
              </a:xfrm>
              <a:prstGeom prst="rect">
                <a:avLst/>
              </a:prstGeom>
              <a:blipFill>
                <a:blip r:embed="rId4"/>
                <a:stretch>
                  <a:fillRect l="-1515" t="-8197" r="-606" b="-18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728A2C-BFF1-4B07-93AB-5A0BD5B51BA2}"/>
                  </a:ext>
                </a:extLst>
              </p:cNvPr>
              <p:cNvSpPr txBox="1"/>
              <p:nvPr/>
            </p:nvSpPr>
            <p:spPr>
              <a:xfrm>
                <a:off x="2014781" y="4084702"/>
                <a:ext cx="21892970" cy="149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会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被重用多次，因此需要保留在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中。同时缓存替换策略影响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上的占比。通常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占据</m:t>
                    </m:r>
                  </m:oMath>
                </a14:m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少于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1/2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，以保证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aux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不被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替换出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cache.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728A2C-BFF1-4B07-93AB-5A0BD5B51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81" y="4084702"/>
                <a:ext cx="21892970" cy="1494768"/>
              </a:xfrm>
              <a:prstGeom prst="rect">
                <a:avLst/>
              </a:prstGeom>
              <a:blipFill>
                <a:blip r:embed="rId5"/>
                <a:stretch>
                  <a:fillRect l="-1114" t="-8163" r="-84" b="-18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05ED4C-4E46-4FEA-8683-80B2C97E8A1F}"/>
                  </a:ext>
                </a:extLst>
              </p:cNvPr>
              <p:cNvSpPr txBox="1"/>
              <p:nvPr/>
            </p:nvSpPr>
            <p:spPr>
              <a:xfrm>
                <a:off x="2014780" y="6083044"/>
                <a:ext cx="11430309" cy="774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尺寸为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中合适的占有率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05ED4C-4E46-4FEA-8683-80B2C97E8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80" y="6083044"/>
                <a:ext cx="11430309" cy="774956"/>
              </a:xfrm>
              <a:prstGeom prst="rect">
                <a:avLst/>
              </a:prstGeom>
              <a:blipFill>
                <a:blip r:embed="rId6"/>
                <a:stretch>
                  <a:fillRect t="-12598" r="-1280" b="-37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18CB7D-2693-487F-8CF6-5766DB29D760}"/>
                  </a:ext>
                </a:extLst>
              </p:cNvPr>
              <p:cNvSpPr txBox="1"/>
              <p:nvPr/>
            </p:nvSpPr>
            <p:spPr>
              <a:xfrm>
                <a:off x="2014781" y="7325655"/>
                <a:ext cx="16022078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在实验中，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值针对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double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类型，为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page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的一半，性能最优。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18CB7D-2693-487F-8CF6-5766DB29D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81" y="7325655"/>
                <a:ext cx="16022078" cy="754053"/>
              </a:xfrm>
              <a:prstGeom prst="rect">
                <a:avLst/>
              </a:prstGeom>
              <a:blipFill>
                <a:blip r:embed="rId7"/>
                <a:stretch>
                  <a:fillRect l="-1522" t="-16260" r="-609" b="-38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0031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7" name="TextBox 28"/>
              <p:cNvSpPr txBox="1">
                <a:spLocks noChangeArrowheads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>
                  <a:defRPr sz="4300">
                    <a:solidFill>
                      <a:schemeClr val="tx1"/>
                    </a:solidFill>
                    <a:latin typeface="Calibri" charset="0"/>
                    <a:ea typeface="宋体" charset="0"/>
                    <a:cs typeface="MS PGothic" charset="0"/>
                  </a:defRPr>
                </a:lvl1pPr>
                <a:lvl2pPr marL="742950" indent="-28575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分块</a:t>
                </a:r>
                <a14:m>
                  <m:oMath xmlns:m="http://schemas.openxmlformats.org/officeDocument/2006/math">
                    <m:r>
                      <a:rPr lang="zh-CN" altLang="en-US" sz="4800" b="1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尺寸</m:t>
                    </m:r>
                    <m:sSub>
                      <m:sSubPr>
                        <m:ctrlP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8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zh-CN" altLang="en-US" sz="4800" b="1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选取</a:t>
                </a:r>
              </a:p>
            </p:txBody>
          </p:sp>
        </mc:Choice>
        <mc:Fallback xmlns="">
          <p:sp>
            <p:nvSpPr>
              <p:cNvPr id="27657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blipFill>
                <a:blip r:embed="rId3"/>
                <a:stretch>
                  <a:fillRect l="-1339" t="-12432" b="-1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05ED4C-4E46-4FEA-8683-80B2C97E8A1F}"/>
                  </a:ext>
                </a:extLst>
              </p:cNvPr>
              <p:cNvSpPr txBox="1"/>
              <p:nvPr/>
            </p:nvSpPr>
            <p:spPr>
              <a:xfrm>
                <a:off x="1921791" y="2650211"/>
                <a:ext cx="22348556" cy="2166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44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通常设置</m:t>
                    </m:r>
                    <m:sSub>
                      <m:sSubPr>
                        <m:ctrlPr>
                          <a:rPr lang="en-US" altLang="zh-CN" sz="44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44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44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4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4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lang="en-US" altLang="zh-CN" sz="4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zh-CN" sz="4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4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TLB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可寻址空间的合适占有率。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实际上是受映射关系和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替换策略的影响。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44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sz="4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数值为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TLB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寻址空间和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最小值的一半。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05ED4C-4E46-4FEA-8683-80B2C97E8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91" y="2650211"/>
                <a:ext cx="22348556" cy="2166234"/>
              </a:xfrm>
              <a:prstGeom prst="rect">
                <a:avLst/>
              </a:prstGeom>
              <a:blipFill>
                <a:blip r:embed="rId4"/>
                <a:stretch>
                  <a:fillRect l="-1091" t="-4789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227246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</a:p>
        </p:txBody>
      </p:sp>
      <p:grpSp>
        <p:nvGrpSpPr>
          <p:cNvPr id="22" name="组合 14"/>
          <p:cNvGrpSpPr/>
          <p:nvPr/>
        </p:nvGrpSpPr>
        <p:grpSpPr>
          <a:xfrm>
            <a:off x="7108825" y="3537585"/>
            <a:ext cx="10105390" cy="1538605"/>
            <a:chOff x="3496989" y="2270470"/>
            <a:chExt cx="3310090" cy="504000"/>
          </a:xfrm>
        </p:grpSpPr>
        <p:grpSp>
          <p:nvGrpSpPr>
            <p:cNvPr id="44" name="组合 1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3D485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</a:t>
                </a:r>
              </a:p>
            </p:txBody>
          </p:sp>
          <p:grpSp>
            <p:nvGrpSpPr>
              <p:cNvPr id="47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8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9" name="TextBox 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</a:t>
                  </a:r>
                </a:p>
              </p:txBody>
            </p:sp>
          </p:grpSp>
        </p:grpSp>
        <p:sp>
          <p:nvSpPr>
            <p:cNvPr id="45" name="圆角矩形 44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介绍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3" name="组合 15"/>
          <p:cNvGrpSpPr/>
          <p:nvPr/>
        </p:nvGrpSpPr>
        <p:grpSpPr>
          <a:xfrm>
            <a:off x="7108825" y="5593715"/>
            <a:ext cx="10105390" cy="1538605"/>
            <a:chOff x="3496989" y="2270470"/>
            <a:chExt cx="3310090" cy="504000"/>
          </a:xfrm>
          <a:solidFill>
            <a:schemeClr val="bg2"/>
          </a:solidFill>
        </p:grpSpPr>
        <p:grpSp>
          <p:nvGrpSpPr>
            <p:cNvPr id="38" name="组合 19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  <a:grpFill/>
          </p:grpSpPr>
          <p:sp>
            <p:nvSpPr>
              <p:cNvPr id="40" name="等腰三角形 39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  <a:grpFill/>
            </p:grpSpPr>
            <p:sp>
              <p:nvSpPr>
                <p:cNvPr id="42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4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2</a:t>
                  </a:r>
                </a:p>
              </p:txBody>
            </p:sp>
          </p:grpSp>
        </p:grpSp>
        <p:sp>
          <p:nvSpPr>
            <p:cNvPr id="39" name="圆角矩形 38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206BA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分块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5"/>
          <p:cNvGrpSpPr/>
          <p:nvPr/>
        </p:nvGrpSpPr>
        <p:grpSpPr>
          <a:xfrm>
            <a:off x="7108825" y="7650480"/>
            <a:ext cx="10105390" cy="1538605"/>
            <a:chOff x="3496989" y="2270470"/>
            <a:chExt cx="3310090" cy="504000"/>
          </a:xfrm>
        </p:grpSpPr>
        <p:grpSp>
          <p:nvGrpSpPr>
            <p:cNvPr id="32" name="组合 26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35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6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7" name="TextBox 31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3</a:t>
                  </a:r>
                </a:p>
              </p:txBody>
            </p:sp>
          </p:grpSp>
        </p:grpSp>
        <p:sp>
          <p:nvSpPr>
            <p:cNvPr id="33" name="圆角矩形 32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优化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32"/>
          <p:cNvGrpSpPr/>
          <p:nvPr/>
        </p:nvGrpSpPr>
        <p:grpSpPr>
          <a:xfrm>
            <a:off x="7108825" y="9707245"/>
            <a:ext cx="10105390" cy="1538605"/>
            <a:chOff x="3496989" y="2270470"/>
            <a:chExt cx="3310090" cy="504000"/>
          </a:xfrm>
        </p:grpSpPr>
        <p:grpSp>
          <p:nvGrpSpPr>
            <p:cNvPr id="26" name="组合 3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9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0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3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4</a:t>
                  </a:r>
                </a:p>
              </p:txBody>
            </p:sp>
          </p:grpSp>
        </p:grpSp>
        <p:sp>
          <p:nvSpPr>
            <p:cNvPr id="27" name="圆角矩形 26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实验性能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92883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4.1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193B33F-5812-4FA2-B2FC-5C93EBC4BDD3}"/>
                  </a:ext>
                </a:extLst>
              </p:cNvPr>
              <p:cNvSpPr txBox="1"/>
              <p:nvPr/>
            </p:nvSpPr>
            <p:spPr>
              <a:xfrm>
                <a:off x="6922576" y="793225"/>
                <a:ext cx="14712874" cy="774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pack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操作使用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代码实现，编译器可以实现较好优化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193B33F-5812-4FA2-B2FC-5C93EBC4B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76" y="793225"/>
                <a:ext cx="14712874" cy="774956"/>
              </a:xfrm>
              <a:prstGeom prst="rect">
                <a:avLst/>
              </a:prstGeom>
              <a:blipFill>
                <a:blip r:embed="rId3"/>
                <a:stretch>
                  <a:fillRect t="-12598" r="-787" b="-37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6778C64-2F48-45A9-8930-77741E3FCB7B}"/>
              </a:ext>
            </a:extLst>
          </p:cNvPr>
          <p:cNvSpPr txBox="1"/>
          <p:nvPr/>
        </p:nvSpPr>
        <p:spPr>
          <a:xfrm>
            <a:off x="7108556" y="116681"/>
            <a:ext cx="996939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dgemm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做性能对比，使用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Fig8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780B3F-5E9C-4B77-B5A7-27DC74E6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56509" y="-1621221"/>
            <a:ext cx="11906252" cy="18509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606B1A-78C1-43E1-A981-E6700164F75A}"/>
              </a:ext>
            </a:extLst>
          </p:cNvPr>
          <p:cNvSpPr/>
          <p:nvPr/>
        </p:nvSpPr>
        <p:spPr>
          <a:xfrm>
            <a:off x="1962150" y="6529137"/>
            <a:ext cx="17297400" cy="54543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D8F910-3CFC-40F2-8F74-6E4C7E0754F0}"/>
              </a:ext>
            </a:extLst>
          </p:cNvPr>
          <p:cNvSpPr txBox="1"/>
          <p:nvPr/>
        </p:nvSpPr>
        <p:spPr>
          <a:xfrm>
            <a:off x="19564350" y="2274897"/>
            <a:ext cx="500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Sustained </a:t>
            </a:r>
            <a:r>
              <a:rPr lang="en-US" altLang="zh-CN" sz="3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Bandwith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访存带宽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double/cycle</a:t>
            </a:r>
            <a:endParaRPr lang="zh-CN" altLang="en-US" sz="3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172650-9DE4-4D9A-8A16-39AAC9795BE4}"/>
              </a:ext>
            </a:extLst>
          </p:cNvPr>
          <p:cNvSpPr txBox="1"/>
          <p:nvPr/>
        </p:nvSpPr>
        <p:spPr>
          <a:xfrm>
            <a:off x="19812000" y="4267200"/>
            <a:ext cx="3746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Covered Area:</a:t>
            </a:r>
          </a:p>
          <a:p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最大寻址范围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164ECC-3893-4A10-BAB9-4C84034DD602}"/>
              </a:ext>
            </a:extLst>
          </p:cNvPr>
          <p:cNvCxnSpPr>
            <a:cxnSpLocks/>
          </p:cNvCxnSpPr>
          <p:nvPr/>
        </p:nvCxnSpPr>
        <p:spPr>
          <a:xfrm>
            <a:off x="10874054" y="2705100"/>
            <a:ext cx="10176196" cy="16996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2889AB-53BE-4C80-A905-643A1F51F159}"/>
              </a:ext>
            </a:extLst>
          </p:cNvPr>
          <p:cNvCxnSpPr>
            <a:cxnSpLocks/>
          </p:cNvCxnSpPr>
          <p:nvPr/>
        </p:nvCxnSpPr>
        <p:spPr>
          <a:xfrm>
            <a:off x="15858752" y="3489850"/>
            <a:ext cx="5191498" cy="9395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2910CD-85E7-45DA-A68D-0B2BFB9FEE1C}"/>
                  </a:ext>
                </a:extLst>
              </p:cNvPr>
              <p:cNvSpPr txBox="1"/>
              <p:nvPr/>
            </p:nvSpPr>
            <p:spPr>
              <a:xfrm>
                <a:off x="19977109" y="6403341"/>
                <a:ext cx="3416320" cy="12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3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CN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r>
                  <a:rPr lang="zh-CN" altLang="en-US" sz="36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所占用空间大小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2910CD-85E7-45DA-A68D-0B2BFB9FE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109" y="6403341"/>
                <a:ext cx="3416320" cy="1217834"/>
              </a:xfrm>
              <a:prstGeom prst="rect">
                <a:avLst/>
              </a:prstGeom>
              <a:blipFill>
                <a:blip r:embed="rId5"/>
                <a:stretch>
                  <a:fillRect l="-5348" t="-6000" r="-4456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BE7CBC0-E73D-4429-BA54-B4E159E5D416}"/>
              </a:ext>
            </a:extLst>
          </p:cNvPr>
          <p:cNvCxnSpPr>
            <a:cxnSpLocks/>
          </p:cNvCxnSpPr>
          <p:nvPr/>
        </p:nvCxnSpPr>
        <p:spPr>
          <a:xfrm>
            <a:off x="16663801" y="4087605"/>
            <a:ext cx="4100699" cy="264364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12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096" y="549275"/>
            <a:ext cx="21948775" cy="1403511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</a:rPr>
              <a:t>1.2 BLAS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0014" y="2209907"/>
            <a:ext cx="8504400" cy="5260276"/>
          </a:xfrm>
        </p:spPr>
        <p:txBody>
          <a:bodyPr/>
          <a:lstStyle/>
          <a:p>
            <a:r>
              <a:rPr lang="zh-CN" altLang="en-US" sz="4800" b="1" dirty="0">
                <a:solidFill>
                  <a:schemeClr val="tx1">
                    <a:lumMod val="50000"/>
                  </a:schemeClr>
                </a:solidFill>
              </a:rPr>
              <a:t>商业实现</a:t>
            </a:r>
            <a:endParaRPr lang="en-US" altLang="zh-CN" sz="4800" b="1" dirty="0">
              <a:solidFill>
                <a:schemeClr val="tx1">
                  <a:lumMod val="50000"/>
                </a:schemeClr>
              </a:solidFill>
            </a:endParaRPr>
          </a:p>
          <a:p>
            <a:pPr lvl="1">
              <a:lnSpc>
                <a:spcPts val="6000"/>
              </a:lnSpc>
            </a:pPr>
            <a:r>
              <a:rPr lang="en-US" altLang="zh-CN" sz="4400" dirty="0">
                <a:solidFill>
                  <a:schemeClr val="accent3"/>
                </a:solidFill>
              </a:rPr>
              <a:t>Intel</a:t>
            </a:r>
            <a:r>
              <a:rPr lang="zh-CN" altLang="en-US" sz="4400" dirty="0">
                <a:solidFill>
                  <a:schemeClr val="accent3"/>
                </a:solidFill>
              </a:rPr>
              <a:t>：</a:t>
            </a:r>
            <a:r>
              <a:rPr lang="en-US" altLang="zh-CN" sz="4400" dirty="0">
                <a:solidFill>
                  <a:schemeClr val="accent3"/>
                </a:solidFill>
              </a:rPr>
              <a:t>MKL</a:t>
            </a:r>
          </a:p>
          <a:p>
            <a:pPr lvl="1">
              <a:lnSpc>
                <a:spcPts val="6000"/>
              </a:lnSpc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AMD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ACML</a:t>
            </a:r>
          </a:p>
          <a:p>
            <a:pPr lvl="1">
              <a:lnSpc>
                <a:spcPts val="6000"/>
              </a:lnSpc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NVIDIA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：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CUBLAS</a:t>
            </a:r>
          </a:p>
          <a:p>
            <a:pPr lvl="1">
              <a:lnSpc>
                <a:spcPts val="6000"/>
              </a:lnSpc>
            </a:pPr>
            <a:r>
              <a:rPr lang="en-US" altLang="zh-CN" sz="4400" dirty="0">
                <a:solidFill>
                  <a:schemeClr val="accent4"/>
                </a:solidFill>
              </a:rPr>
              <a:t>IBM</a:t>
            </a:r>
            <a:r>
              <a:rPr lang="zh-CN" altLang="en-US" sz="4400" dirty="0">
                <a:solidFill>
                  <a:schemeClr val="accent4"/>
                </a:solidFill>
              </a:rPr>
              <a:t>：</a:t>
            </a:r>
            <a:r>
              <a:rPr lang="en-US" altLang="zh-CN" sz="4400" dirty="0">
                <a:solidFill>
                  <a:schemeClr val="accent4"/>
                </a:solidFill>
              </a:rPr>
              <a:t>ESSL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601096" y="7045378"/>
            <a:ext cx="10243490" cy="5012303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开源实现</a:t>
            </a:r>
            <a:endParaRPr lang="en-US" altLang="zh-CN" sz="4800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6000"/>
              </a:lnSpc>
              <a:buNone/>
            </a:pPr>
            <a:r>
              <a:rPr lang="en-US" altLang="zh-CN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4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GotoBLAS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(2010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年中止开发</a:t>
            </a:r>
            <a:r>
              <a:rPr lang="en-US" altLang="zh-CN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lvl="1" indent="0">
              <a:lnSpc>
                <a:spcPts val="6000"/>
              </a:lnSpc>
              <a:buNone/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</a:t>
            </a:r>
          </a:p>
          <a:p>
            <a:pPr marL="457200" lvl="1" indent="0">
              <a:lnSpc>
                <a:spcPts val="6000"/>
              </a:lnSpc>
              <a:buNone/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4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OpenBLAS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ts val="6000"/>
              </a:lnSpc>
              <a:buNone/>
            </a:pP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BLIS</a:t>
            </a:r>
          </a:p>
        </p:txBody>
      </p:sp>
    </p:spTree>
    <p:extLst>
      <p:ext uri="{BB962C8B-B14F-4D97-AF65-F5344CB8AC3E}">
        <p14:creationId xmlns:p14="http://schemas.microsoft.com/office/powerpoint/2010/main" val="2641056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594101" y="472491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X86 Pentium 4 Prescott processor(3.6GHz, 64bit)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66D06-992C-46A2-A240-D629A51D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01" y="1803734"/>
            <a:ext cx="19645646" cy="4009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5D69E66-6F7B-4138-8CFA-60FABAD30535}"/>
                  </a:ext>
                </a:extLst>
              </p:cNvPr>
              <p:cNvSpPr txBox="1"/>
              <p:nvPr/>
            </p:nvSpPr>
            <p:spPr>
              <a:xfrm>
                <a:off x="1594101" y="6858000"/>
                <a:ext cx="7316490" cy="2654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L1 cache=16KB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8&lt;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×16×1024</m:t>
                      </m:r>
                    </m:oMath>
                  </m:oMathPara>
                </a14:m>
                <a:endParaRPr lang="en-US" altLang="zh-CN" b="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5D69E66-6F7B-4138-8CFA-60FABAD30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101" y="6858000"/>
                <a:ext cx="7316490" cy="2654637"/>
              </a:xfrm>
              <a:prstGeom prst="rect">
                <a:avLst/>
              </a:prstGeom>
              <a:blipFill>
                <a:blip r:embed="rId4"/>
                <a:stretch>
                  <a:fillRect l="-3247" t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D88941-A8BB-4336-B195-DE89B4CD1978}"/>
                  </a:ext>
                </a:extLst>
              </p:cNvPr>
              <p:cNvSpPr txBox="1"/>
              <p:nvPr/>
            </p:nvSpPr>
            <p:spPr>
              <a:xfrm>
                <a:off x="1096797" y="10019297"/>
                <a:ext cx="22629478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实际上，在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该平台</m:t>
                    </m:r>
                    <m:r>
                      <a:rPr lang="zh-CN" altLang="en-US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上，</m:t>
                    </m:r>
                    <m:r>
                      <a:rPr lang="zh-CN" altLang="en-US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计算</m:t>
                    </m:r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和</m:t>
                    </m:r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内积时，最好避免更新索引值，所以用到了循环展开。循环展开占用了部分指令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，限制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192.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D88941-A8BB-4336-B195-DE89B4CD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97" y="10019297"/>
                <a:ext cx="22629478" cy="1436675"/>
              </a:xfrm>
              <a:prstGeom prst="rect">
                <a:avLst/>
              </a:prstGeom>
              <a:blipFill>
                <a:blip r:embed="rId5"/>
                <a:stretch>
                  <a:fillRect l="-1078" t="-6809" r="-620" b="-1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25666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7" name="TextBox 28"/>
              <p:cNvSpPr txBox="1">
                <a:spLocks noChangeArrowheads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>
                  <a:defRPr sz="4300">
                    <a:solidFill>
                      <a:schemeClr val="tx1"/>
                    </a:solidFill>
                    <a:latin typeface="Calibri" charset="0"/>
                    <a:ea typeface="宋体" charset="0"/>
                    <a:cs typeface="MS PGothic" charset="0"/>
                  </a:defRPr>
                </a:lvl1pPr>
                <a:lvl2pPr marL="742950" indent="-28575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defTabSz="108712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4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48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选择</a:t>
                </a:r>
              </a:p>
            </p:txBody>
          </p:sp>
        </mc:Choice>
        <mc:Fallback xmlns="">
          <p:sp>
            <p:nvSpPr>
              <p:cNvPr id="27657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2438" y="681038"/>
                <a:ext cx="20942300" cy="1128712"/>
              </a:xfrm>
              <a:prstGeom prst="rect">
                <a:avLst/>
              </a:prstGeom>
              <a:blipFill>
                <a:blip r:embed="rId3"/>
                <a:stretch>
                  <a:fillRect t="-12432" b="-16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FEC01E9-3F2D-4440-B62D-F51FA0BC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02" y="523499"/>
            <a:ext cx="14214638" cy="9454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9A70A5-A8CD-4104-B1CE-4CF8EAE3D164}"/>
                  </a:ext>
                </a:extLst>
              </p:cNvPr>
              <p:cNvSpPr txBox="1"/>
              <p:nvPr/>
            </p:nvSpPr>
            <p:spPr>
              <a:xfrm>
                <a:off x="1612460" y="1967289"/>
                <a:ext cx="7950640" cy="209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该架构下，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TLB miss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的开销较小，</a:t>
                </a:r>
                <a:endPara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空间为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1/2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cache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的性能要好于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1/2 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TLB 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寻址空间。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9A70A5-A8CD-4104-B1CE-4CF8EAE3D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60" y="1967289"/>
                <a:ext cx="7950640" cy="2091150"/>
              </a:xfrm>
              <a:prstGeom prst="rect">
                <a:avLst/>
              </a:prstGeom>
              <a:blipFill>
                <a:blip r:embed="rId5"/>
                <a:stretch>
                  <a:fillRect l="-3067" t="-5831" r="-9279" b="-12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340176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4.2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889623-0285-4ED5-9485-9080B1AA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44" y="0"/>
            <a:ext cx="11757277" cy="1371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94544A-47A0-4ACB-96BA-C1DD0966DCE9}"/>
              </a:ext>
            </a:extLst>
          </p:cNvPr>
          <p:cNvSpPr txBox="1"/>
          <p:nvPr/>
        </p:nvSpPr>
        <p:spPr>
          <a:xfrm>
            <a:off x="1454776" y="6150114"/>
            <a:ext cx="1129523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较小时，退化到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，性能较为稳定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E57BC3-1B80-4631-ADCD-1C02E9C9287F}"/>
              </a:ext>
            </a:extLst>
          </p:cNvPr>
          <p:cNvSpPr txBox="1"/>
          <p:nvPr/>
        </p:nvSpPr>
        <p:spPr>
          <a:xfrm>
            <a:off x="1722438" y="2113761"/>
            <a:ext cx="1102756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n 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范围都较大时，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A /PACK B/Kernel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运行性能如图：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3262DB-B4C5-4BBB-A4D6-EE57CC5F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75" y="7459849"/>
            <a:ext cx="10623587" cy="59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144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4.2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1A364-3BE0-45A7-A85D-F56D2F28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711" y="651179"/>
            <a:ext cx="11326189" cy="65597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15B582-0F98-4067-867E-AE913A56BC53}"/>
              </a:ext>
            </a:extLst>
          </p:cNvPr>
          <p:cNvSpPr txBox="1"/>
          <p:nvPr/>
        </p:nvSpPr>
        <p:spPr>
          <a:xfrm>
            <a:off x="1189978" y="2486522"/>
            <a:ext cx="9176084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较小时，退化为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GEPM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没有足够的计算来隐藏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PackB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 9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EA0AB9-110E-41EF-A564-43933D6C8719}"/>
              </a:ext>
            </a:extLst>
          </p:cNvPr>
          <p:cNvSpPr txBox="1"/>
          <p:nvPr/>
        </p:nvSpPr>
        <p:spPr>
          <a:xfrm>
            <a:off x="900570" y="7828547"/>
            <a:ext cx="9833141" cy="340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同理：当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较小时，退化为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没有足够的计算来隐藏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 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 11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A17C2E-DCAE-4E93-BFD9-170567902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711" y="7287092"/>
            <a:ext cx="11326189" cy="62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88671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-283326" y="-145184"/>
            <a:ext cx="24399875" cy="13716000"/>
          </a:xfrm>
          <a:prstGeom prst="rect">
            <a:avLst/>
          </a:prstGeom>
          <a:solidFill>
            <a:srgbClr val="206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anchor="ctr"/>
          <a:lstStyle/>
          <a:p>
            <a:pPr algn="ctr"/>
            <a:endParaRPr lang="bg-BG">
              <a:solidFill>
                <a:srgbClr val="FFFFFF"/>
              </a:solidFill>
              <a:latin typeface="Calibri Light" charset="0"/>
              <a:ea typeface="MS PGothic" charset="0"/>
              <a:cs typeface="MS PGothic" charset="0"/>
            </a:endParaRPr>
          </a:p>
        </p:txBody>
      </p:sp>
      <p:sp>
        <p:nvSpPr>
          <p:cNvPr id="8" name="文本框 3"/>
          <p:cNvSpPr/>
          <p:nvPr/>
        </p:nvSpPr>
        <p:spPr>
          <a:xfrm>
            <a:off x="4097020" y="3858161"/>
            <a:ext cx="17283521" cy="132343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lvl="0" indent="-3429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>
              <a:spcBef>
                <a:spcPct val="0"/>
              </a:spcBef>
              <a:buNone/>
            </a:pPr>
            <a:r>
              <a:rPr lang="en-US" altLang="x-none" sz="8000" dirty="0">
                <a:solidFill>
                  <a:schemeClr val="bg1"/>
                </a:solidFill>
                <a:latin typeface="Arial Black" panose="020B0A04020102020204" pitchFamily="2" charset="0"/>
                <a:sym typeface="Broadway" pitchFamily="2" charset="0"/>
              </a:rPr>
              <a:t>Thank you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1722120" y="2280285"/>
            <a:ext cx="20942935" cy="1024953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400" b="1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sym typeface="+mn-ea"/>
              </a:rPr>
              <a:t>接口定义：</a:t>
            </a:r>
            <a:endParaRPr lang="zh-CN" sz="4400" b="1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sym typeface="+mn-ea"/>
            </a:endParaRPr>
          </a:p>
          <a:p>
            <a:pPr marL="366395" lvl="1" indent="-247015" defTabSz="914400" fontAlgn="auto">
              <a:lnSpc>
                <a:spcPct val="110000"/>
              </a:lnSpc>
              <a:spcBef>
                <a:spcPts val="500"/>
              </a:spcBef>
              <a:buSzPct val="75000"/>
              <a:buFont typeface="Arial" panose="020B0604020202090204" pitchFamily="34" charset="0"/>
              <a:buChar char="•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void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cblas_dgemm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(const CBLAS_LAYOUT Layout,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CBLAS_TRANSPOSE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transa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CBLAS_TRANSPOSE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transb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m,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n,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k,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double alpha,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double *a,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lda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double *b,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ldb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double beta,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double *c, 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const MKL_INT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ldc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);</a:t>
            </a:r>
          </a:p>
          <a:p>
            <a:pPr marL="119380" lvl="1" defTabSz="914400" fontAlgn="auto">
              <a:lnSpc>
                <a:spcPct val="110000"/>
              </a:lnSpc>
              <a:spcBef>
                <a:spcPts val="500"/>
              </a:spcBef>
              <a:buSzPct val="75000"/>
              <a:tabLst>
                <a:tab pos="716280" algn="l"/>
              </a:tabLst>
              <a:defRPr/>
            </a:pPr>
            <a:endParaRPr lang="zh-CN" altLang="en-US" sz="280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19380" marR="0" lvl="1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Pct val="75000"/>
              <a:tabLst>
                <a:tab pos="716280" algn="l"/>
              </a:tabLst>
              <a:defRPr/>
            </a:pPr>
            <a:endParaRPr lang="en-US" altLang="zh-CN" sz="3200" dirty="0">
              <a:solidFill>
                <a:schemeClr val="bg2">
                  <a:lumMod val="10000"/>
                </a:schemeClr>
              </a:solidFill>
              <a:cs typeface="微软雅黑" panose="020B0503020204020204" pitchFamily="34" charset="-122"/>
              <a:sym typeface="+mn-ea"/>
            </a:endParaRPr>
          </a:p>
          <a:p>
            <a:pPr marL="366395" marR="0" lvl="1" indent="-247015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Pct val="75000"/>
              <a:buFont typeface="Arial" panose="020B0604020202090204" pitchFamily="34" charset="0"/>
              <a:buChar char="•"/>
              <a:tabLst>
                <a:tab pos="716280" algn="l"/>
              </a:tabLst>
              <a:defRPr/>
            </a:pPr>
            <a:endParaRPr kumimoji="0" lang="zh-CN" altLang="zh-CN" sz="6000" b="0" i="0" u="none" strike="noStrike" kern="1200" cap="none" spc="0" normalizeH="0" baseline="0" noProof="1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C30E5B-BC17-441A-9D5F-E762AD84F127}"/>
              </a:ext>
            </a:extLst>
          </p:cNvPr>
          <p:cNvGrpSpPr/>
          <p:nvPr/>
        </p:nvGrpSpPr>
        <p:grpSpPr>
          <a:xfrm>
            <a:off x="11727543" y="3039410"/>
            <a:ext cx="7847041" cy="8043412"/>
            <a:chOff x="12010293" y="3836082"/>
            <a:chExt cx="6963506" cy="705721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BFE29CC-33AB-4318-8D4C-8D6D57561F2C}"/>
                </a:ext>
              </a:extLst>
            </p:cNvPr>
            <p:cNvSpPr/>
            <p:nvPr/>
          </p:nvSpPr>
          <p:spPr>
            <a:xfrm>
              <a:off x="12766430" y="8156407"/>
              <a:ext cx="2883877" cy="1904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5AB697-8742-4280-A40D-919A21296B8B}"/>
                </a:ext>
              </a:extLst>
            </p:cNvPr>
            <p:cNvSpPr/>
            <p:nvPr/>
          </p:nvSpPr>
          <p:spPr>
            <a:xfrm>
              <a:off x="17356014" y="5029205"/>
              <a:ext cx="1617784" cy="24970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2A1A42-B261-4355-9228-2AACA2E28F88}"/>
                </a:ext>
              </a:extLst>
            </p:cNvPr>
            <p:cNvSpPr/>
            <p:nvPr/>
          </p:nvSpPr>
          <p:spPr>
            <a:xfrm>
              <a:off x="17356014" y="8156408"/>
              <a:ext cx="1617785" cy="1904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AA9EC9-753A-4987-BFC9-D644D6B56B2E}"/>
                </a:ext>
              </a:extLst>
            </p:cNvPr>
            <p:cNvSpPr txBox="1"/>
            <p:nvPr/>
          </p:nvSpPr>
          <p:spPr>
            <a:xfrm>
              <a:off x="12010293" y="8731806"/>
              <a:ext cx="62549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8522C5-917A-42E4-85B9-D0505908B6E0}"/>
                </a:ext>
              </a:extLst>
            </p:cNvPr>
            <p:cNvSpPr txBox="1"/>
            <p:nvPr/>
          </p:nvSpPr>
          <p:spPr>
            <a:xfrm flipH="1">
              <a:off x="13803921" y="7526220"/>
              <a:ext cx="40444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481D2B-3583-4D3F-9E80-AB8EF42A1E6A}"/>
                </a:ext>
              </a:extLst>
            </p:cNvPr>
            <p:cNvSpPr txBox="1"/>
            <p:nvPr/>
          </p:nvSpPr>
          <p:spPr>
            <a:xfrm>
              <a:off x="16557697" y="8731806"/>
              <a:ext cx="62549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84B1B7-3A92-45A8-85CC-E46D7A57E590}"/>
                </a:ext>
              </a:extLst>
            </p:cNvPr>
            <p:cNvSpPr txBox="1"/>
            <p:nvPr/>
          </p:nvSpPr>
          <p:spPr>
            <a:xfrm>
              <a:off x="17927501" y="4263118"/>
              <a:ext cx="47481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23737E4-6D1A-4575-AAE8-C0DBDAAF0A12}"/>
                </a:ext>
              </a:extLst>
            </p:cNvPr>
            <p:cNvSpPr txBox="1"/>
            <p:nvPr/>
          </p:nvSpPr>
          <p:spPr>
            <a:xfrm flipH="1">
              <a:off x="16857781" y="5761900"/>
              <a:ext cx="40444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B2E0BAC-EA8F-40B6-90FA-2F32970EA9DC}"/>
                </a:ext>
              </a:extLst>
            </p:cNvPr>
            <p:cNvSpPr txBox="1"/>
            <p:nvPr/>
          </p:nvSpPr>
          <p:spPr>
            <a:xfrm>
              <a:off x="13722747" y="6858000"/>
              <a:ext cx="959059" cy="468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baseline="30000" dirty="0">
                  <a:solidFill>
                    <a:srgbClr val="FF0000"/>
                  </a:solidFill>
                </a:rPr>
                <a:t>Op(A)</a:t>
              </a:r>
              <a:endParaRPr lang="zh-CN" altLang="en-US" b="1" baseline="30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BC4C54C-29A8-45BC-96D1-7CAED048E1CB}"/>
                </a:ext>
              </a:extLst>
            </p:cNvPr>
            <p:cNvSpPr txBox="1"/>
            <p:nvPr/>
          </p:nvSpPr>
          <p:spPr>
            <a:xfrm>
              <a:off x="17933100" y="3836082"/>
              <a:ext cx="944834" cy="468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 baseline="30000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CN" dirty="0"/>
                <a:t>Op(B)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08B0B4-8828-4C53-8E90-5A730097B48B}"/>
                </a:ext>
              </a:extLst>
            </p:cNvPr>
            <p:cNvSpPr txBox="1"/>
            <p:nvPr/>
          </p:nvSpPr>
          <p:spPr>
            <a:xfrm>
              <a:off x="17927501" y="10139241"/>
              <a:ext cx="478016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0218C4-EDA0-48C9-AAD1-C769E037D557}"/>
                </a:ext>
              </a:extLst>
            </p:cNvPr>
            <p:cNvSpPr txBox="1"/>
            <p:nvPr/>
          </p:nvSpPr>
          <p:spPr>
            <a:xfrm>
              <a:off x="18079901" y="7527996"/>
              <a:ext cx="47481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sp>
        <p:nvSpPr>
          <p:cNvPr id="17" name="TextBox 28">
            <a:extLst>
              <a:ext uri="{FF2B5EF4-FFF2-40B4-BE49-F238E27FC236}">
                <a16:creationId xmlns:a16="http://schemas.microsoft.com/office/drawing/2014/main" id="{DB017945-DBAA-4C74-8023-44255BD33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49" y="753647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矩阵矩阵乘法（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GEMM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）：</a:t>
            </a:r>
            <a:endParaRPr lang="en-US" altLang="zh-CN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081695"/>
      </p:ext>
    </p:extLst>
  </p:cSld>
  <p:clrMapOvr>
    <a:masterClrMapping/>
  </p:clrMapOvr>
  <p:transition spd="slow" advTm="1166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096" y="549275"/>
            <a:ext cx="21948775" cy="1403511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</a:rPr>
              <a:t>1.3 BLAS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</a:rPr>
              <a:t>性能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465F65-F578-4613-AE28-F2C8EF64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65" y="2526225"/>
            <a:ext cx="7281282" cy="59978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5B6703-2310-4E95-A8F5-CC3C8EB36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944" y="2526225"/>
            <a:ext cx="7379957" cy="59978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61B476-3356-4856-8284-40C2885A9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7961" y="2526225"/>
            <a:ext cx="7273982" cy="59978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2CDE7E-22FC-4778-AE29-500CF75C7B2B}"/>
              </a:ext>
            </a:extLst>
          </p:cNvPr>
          <p:cNvSpPr txBox="1"/>
          <p:nvPr/>
        </p:nvSpPr>
        <p:spPr>
          <a:xfrm>
            <a:off x="3518115" y="8867515"/>
            <a:ext cx="2143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A53CFE-66F0-44C4-993D-EE79BDC17A60}"/>
              </a:ext>
            </a:extLst>
          </p:cNvPr>
          <p:cNvSpPr txBox="1"/>
          <p:nvPr/>
        </p:nvSpPr>
        <p:spPr>
          <a:xfrm>
            <a:off x="12020764" y="8867515"/>
            <a:ext cx="271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91E8-306F-4C72-BAD6-4206266AA262}"/>
              </a:ext>
            </a:extLst>
          </p:cNvPr>
          <p:cNvSpPr txBox="1"/>
          <p:nvPr/>
        </p:nvSpPr>
        <p:spPr>
          <a:xfrm>
            <a:off x="19743968" y="8867515"/>
            <a:ext cx="232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IA64</a:t>
            </a:r>
            <a:r>
              <a:rPr lang="zh-CN" altLang="en-US" sz="40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26731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6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</a:p>
        </p:txBody>
      </p:sp>
      <p:grpSp>
        <p:nvGrpSpPr>
          <p:cNvPr id="22" name="组合 14"/>
          <p:cNvGrpSpPr/>
          <p:nvPr/>
        </p:nvGrpSpPr>
        <p:grpSpPr>
          <a:xfrm>
            <a:off x="7108825" y="3537585"/>
            <a:ext cx="10105390" cy="1538605"/>
            <a:chOff x="3496989" y="2270470"/>
            <a:chExt cx="3310090" cy="504000"/>
          </a:xfrm>
        </p:grpSpPr>
        <p:grpSp>
          <p:nvGrpSpPr>
            <p:cNvPr id="44" name="组合 1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3D485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</a:t>
                </a:r>
              </a:p>
            </p:txBody>
          </p:sp>
          <p:grpSp>
            <p:nvGrpSpPr>
              <p:cNvPr id="47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8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9" name="TextBox 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</a:t>
                  </a:r>
                </a:p>
              </p:txBody>
            </p:sp>
          </p:grpSp>
        </p:grpSp>
        <p:sp>
          <p:nvSpPr>
            <p:cNvPr id="45" name="圆角矩形 44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介绍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3" name="组合 15"/>
          <p:cNvGrpSpPr/>
          <p:nvPr/>
        </p:nvGrpSpPr>
        <p:grpSpPr>
          <a:xfrm>
            <a:off x="7108825" y="5593715"/>
            <a:ext cx="10105390" cy="1538605"/>
            <a:chOff x="3496989" y="2270470"/>
            <a:chExt cx="3310090" cy="504000"/>
          </a:xfrm>
        </p:grpSpPr>
        <p:grpSp>
          <p:nvGrpSpPr>
            <p:cNvPr id="38" name="组合 19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40" name="等腰三角形 39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42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4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2</a:t>
                  </a:r>
                </a:p>
              </p:txBody>
            </p:sp>
          </p:grpSp>
        </p:grpSp>
        <p:sp>
          <p:nvSpPr>
            <p:cNvPr id="39" name="圆角矩形 38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分块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4" name="组合 25"/>
          <p:cNvGrpSpPr/>
          <p:nvPr/>
        </p:nvGrpSpPr>
        <p:grpSpPr>
          <a:xfrm>
            <a:off x="7108825" y="7650480"/>
            <a:ext cx="10105390" cy="1538605"/>
            <a:chOff x="3496989" y="2270470"/>
            <a:chExt cx="3310090" cy="504000"/>
          </a:xfrm>
        </p:grpSpPr>
        <p:grpSp>
          <p:nvGrpSpPr>
            <p:cNvPr id="32" name="组合 26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35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6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7" name="TextBox 31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3</a:t>
                  </a:r>
                </a:p>
              </p:txBody>
            </p:sp>
          </p:grpSp>
        </p:grpSp>
        <p:sp>
          <p:nvSpPr>
            <p:cNvPr id="33" name="圆角矩形 32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GEMM</a:t>
              </a:r>
              <a:r>
                <a:rPr lang="zh-CN" altLang="en-US" sz="4800" kern="0" dirty="0">
                  <a:solidFill>
                    <a:srgbClr val="206B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优化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206B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32"/>
          <p:cNvGrpSpPr/>
          <p:nvPr/>
        </p:nvGrpSpPr>
        <p:grpSpPr>
          <a:xfrm>
            <a:off x="7108825" y="9707245"/>
            <a:ext cx="10105390" cy="1538605"/>
            <a:chOff x="3496989" y="2270470"/>
            <a:chExt cx="3310090" cy="504000"/>
          </a:xfrm>
        </p:grpSpPr>
        <p:grpSp>
          <p:nvGrpSpPr>
            <p:cNvPr id="26" name="组合 33"/>
            <p:cNvGrpSpPr/>
            <p:nvPr/>
          </p:nvGrpSpPr>
          <p:grpSpPr>
            <a:xfrm>
              <a:off x="3496989" y="2270470"/>
              <a:ext cx="700237" cy="504000"/>
              <a:chOff x="3496989" y="2270470"/>
              <a:chExt cx="700237" cy="50400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3889510" y="2380009"/>
                <a:ext cx="330510" cy="284922"/>
              </a:xfrm>
              <a:prstGeom prst="triangle">
                <a:avLst/>
              </a:prstGeom>
              <a:solidFill>
                <a:srgbClr val="206BA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3D485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29" name="Group 40"/>
              <p:cNvGrpSpPr/>
              <p:nvPr/>
            </p:nvGrpSpPr>
            <p:grpSpPr>
              <a:xfrm>
                <a:off x="3496989" y="2270470"/>
                <a:ext cx="504000" cy="504000"/>
                <a:chOff x="1827213" y="2466975"/>
                <a:chExt cx="965933" cy="967642"/>
              </a:xfrm>
            </p:grpSpPr>
            <p:sp>
              <p:nvSpPr>
                <p:cNvPr id="30" name="Oval 76"/>
                <p:cNvSpPr>
                  <a:spLocks noChangeArrowheads="1"/>
                </p:cNvSpPr>
                <p:nvPr/>
              </p:nvSpPr>
              <p:spPr bwMode="auto">
                <a:xfrm>
                  <a:off x="1827213" y="2466975"/>
                  <a:ext cx="965933" cy="967642"/>
                </a:xfrm>
                <a:prstGeom prst="ellipse">
                  <a:avLst/>
                </a:prstGeom>
                <a:solidFill>
                  <a:srgbClr val="206BA9"/>
                </a:solidFill>
                <a:ln w="38100">
                  <a:solidFill>
                    <a:srgbClr val="F3F3F4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38"/>
                <p:cNvSpPr txBox="1"/>
                <p:nvPr/>
              </p:nvSpPr>
              <p:spPr>
                <a:xfrm>
                  <a:off x="1903675" y="2776596"/>
                  <a:ext cx="813009" cy="34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4</a:t>
                  </a:r>
                </a:p>
              </p:txBody>
            </p:sp>
          </p:grpSp>
        </p:grpSp>
        <p:sp>
          <p:nvSpPr>
            <p:cNvPr id="27" name="圆角矩形 26"/>
            <p:cNvSpPr/>
            <p:nvPr/>
          </p:nvSpPr>
          <p:spPr>
            <a:xfrm>
              <a:off x="4287079" y="2288470"/>
              <a:ext cx="2520000" cy="468000"/>
            </a:xfrm>
            <a:prstGeom prst="roundRect">
              <a:avLst>
                <a:gd name="adj" fmla="val 50000"/>
              </a:avLst>
            </a:prstGeom>
            <a:noFill/>
            <a:ln w="12700" cap="flat" cmpd="sng" algn="ctr">
              <a:solidFill>
                <a:srgbClr val="206BA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206BA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67182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1722119" y="2712819"/>
            <a:ext cx="20942935" cy="16569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600"/>
              </a:spcAft>
              <a:buClr>
                <a:srgbClr val="0070C0"/>
              </a:buClr>
              <a:buSzPct val="75000"/>
              <a:buNone/>
              <a:defRPr/>
            </a:pPr>
            <a:r>
              <a:rPr lang="zh-CN" altLang="en-US" sz="4400" b="1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sym typeface="+mn-ea"/>
              </a:rPr>
              <a:t>定义：</a:t>
            </a:r>
            <a:endParaRPr lang="zh-CN" sz="4400" b="1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619249" y="753647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矩阵矩阵乘法（</a:t>
            </a: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GEMM</a:t>
            </a:r>
            <a:r>
              <a:rPr lang="zh-CN" altLang="en-US" sz="4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）：</a:t>
            </a:r>
            <a:endParaRPr lang="en-US" altLang="zh-CN" sz="4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7931F7-B87E-46A1-BDB4-A7DBADAA7F0E}"/>
              </a:ext>
            </a:extLst>
          </p:cNvPr>
          <p:cNvGrpSpPr/>
          <p:nvPr/>
        </p:nvGrpSpPr>
        <p:grpSpPr>
          <a:xfrm>
            <a:off x="12811691" y="3255881"/>
            <a:ext cx="8030028" cy="8173260"/>
            <a:chOff x="12010293" y="3612340"/>
            <a:chExt cx="6963506" cy="72809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70B6228-62D3-409D-B41C-D7A27C90C24E}"/>
                </a:ext>
              </a:extLst>
            </p:cNvPr>
            <p:cNvSpPr/>
            <p:nvPr/>
          </p:nvSpPr>
          <p:spPr>
            <a:xfrm>
              <a:off x="12766430" y="8156407"/>
              <a:ext cx="2883877" cy="1904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BE96FBE-C984-45A4-A1C5-520819737945}"/>
                </a:ext>
              </a:extLst>
            </p:cNvPr>
            <p:cNvSpPr/>
            <p:nvPr/>
          </p:nvSpPr>
          <p:spPr>
            <a:xfrm>
              <a:off x="17356014" y="5029205"/>
              <a:ext cx="1617784" cy="24970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45F8E3E-6F12-4360-9A95-48B3B8E23A28}"/>
                </a:ext>
              </a:extLst>
            </p:cNvPr>
            <p:cNvSpPr/>
            <p:nvPr/>
          </p:nvSpPr>
          <p:spPr>
            <a:xfrm>
              <a:off x="17356014" y="8156408"/>
              <a:ext cx="1617785" cy="1904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1B03EC-4BEA-4809-9860-2327CD23AE2F}"/>
                </a:ext>
              </a:extLst>
            </p:cNvPr>
            <p:cNvSpPr txBox="1"/>
            <p:nvPr/>
          </p:nvSpPr>
          <p:spPr>
            <a:xfrm>
              <a:off x="12010293" y="8731806"/>
              <a:ext cx="62549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B97761-AB41-47A3-BBAE-5116AC8BF964}"/>
                </a:ext>
              </a:extLst>
            </p:cNvPr>
            <p:cNvSpPr txBox="1"/>
            <p:nvPr/>
          </p:nvSpPr>
          <p:spPr>
            <a:xfrm flipH="1">
              <a:off x="13803921" y="7526220"/>
              <a:ext cx="40444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7CDCD91-0E50-48F1-B6C2-8B0C1D545A38}"/>
                </a:ext>
              </a:extLst>
            </p:cNvPr>
            <p:cNvSpPr txBox="1"/>
            <p:nvPr/>
          </p:nvSpPr>
          <p:spPr>
            <a:xfrm>
              <a:off x="16557697" y="8731806"/>
              <a:ext cx="62549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19C4F4F-A79B-493E-AA05-58251510BBFC}"/>
                </a:ext>
              </a:extLst>
            </p:cNvPr>
            <p:cNvSpPr txBox="1"/>
            <p:nvPr/>
          </p:nvSpPr>
          <p:spPr>
            <a:xfrm>
              <a:off x="17927501" y="4263118"/>
              <a:ext cx="47481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055C120-99F5-429C-8AFB-4A6726FC5A43}"/>
                </a:ext>
              </a:extLst>
            </p:cNvPr>
            <p:cNvSpPr txBox="1"/>
            <p:nvPr/>
          </p:nvSpPr>
          <p:spPr>
            <a:xfrm flipH="1">
              <a:off x="16857781" y="5761900"/>
              <a:ext cx="40444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07E56A9-DAC7-448F-8888-E868B27B88C3}"/>
                </a:ext>
              </a:extLst>
            </p:cNvPr>
            <p:cNvSpPr txBox="1"/>
            <p:nvPr/>
          </p:nvSpPr>
          <p:spPr>
            <a:xfrm>
              <a:off x="13170877" y="6899514"/>
              <a:ext cx="1454244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op(A)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F5ADCA2-43D1-446F-8E47-0C4AA695C077}"/>
                </a:ext>
              </a:extLst>
            </p:cNvPr>
            <p:cNvSpPr txBox="1"/>
            <p:nvPr/>
          </p:nvSpPr>
          <p:spPr>
            <a:xfrm>
              <a:off x="17314985" y="3612340"/>
              <a:ext cx="143020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op(B)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204DA31-BE7C-421C-87E0-CC97BAFA92C4}"/>
                </a:ext>
              </a:extLst>
            </p:cNvPr>
            <p:cNvSpPr txBox="1"/>
            <p:nvPr/>
          </p:nvSpPr>
          <p:spPr>
            <a:xfrm>
              <a:off x="17927501" y="10139241"/>
              <a:ext cx="478016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5B44B59-AF12-4873-9F04-328F56AB0BE2}"/>
                </a:ext>
              </a:extLst>
            </p:cNvPr>
            <p:cNvSpPr txBox="1"/>
            <p:nvPr/>
          </p:nvSpPr>
          <p:spPr>
            <a:xfrm>
              <a:off x="18079901" y="7527996"/>
              <a:ext cx="47481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50C09F3-1B9D-491F-A759-4FC2A1D38733}"/>
              </a:ext>
            </a:extLst>
          </p:cNvPr>
          <p:cNvSpPr txBox="1"/>
          <p:nvPr/>
        </p:nvSpPr>
        <p:spPr>
          <a:xfrm>
            <a:off x="2793340" y="1779912"/>
            <a:ext cx="15603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BLAS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的核心实现，占据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BLAS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库总体运行时间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90%</a:t>
            </a:r>
            <a:r>
              <a:rPr lang="zh-CN" altLang="en-US" sz="4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F7F45C6-8602-42C8-8169-E20EEE2B6153}"/>
                  </a:ext>
                </a:extLst>
              </p:cNvPr>
              <p:cNvSpPr txBox="1"/>
              <p:nvPr/>
            </p:nvSpPr>
            <p:spPr>
              <a:xfrm>
                <a:off x="3250910" y="4260653"/>
                <a:ext cx="14429412" cy="563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9380" lvl="1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tabLst>
                    <a:tab pos="716280" algn="l"/>
                  </a:tabLst>
                  <a:defRPr/>
                </a:pP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矩阵乘通常定义为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400" i="1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C</m:t>
                    </m:r>
                    <m:r>
                      <a:rPr lang="en-US" altLang="zh-CN" sz="4400" b="0" i="1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:=alpha * op(A) * op(B) + beta*C 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119380" lvl="1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tabLst>
                    <a:tab pos="716280" algn="l"/>
                  </a:tabLst>
                  <a:defRPr/>
                </a:pPr>
                <a:r>
                  <a:rPr lang="zh-CN" altLang="en-US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其中：</a:t>
                </a:r>
                <a:endParaRPr lang="en-US" altLang="zh-CN" sz="440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690880" lvl="1" indent="-571500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buFont typeface="Arial" panose="020B0604020202020204" pitchFamily="34" charset="0"/>
                  <a:buChar char="•"/>
                  <a:tabLst>
                    <a:tab pos="716280" algn="l"/>
                  </a:tabLst>
                  <a:defRPr/>
                </a:pPr>
                <a:r>
                  <a:rPr lang="en-US" altLang="zh-CN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op(X)</a:t>
                </a:r>
                <a:r>
                  <a:rPr lang="zh-CN" altLang="en-US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的值可以为</a:t>
                </a:r>
                <a:r>
                  <a:rPr lang="en-US" altLang="zh-CN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zh-CN" altLang="en-US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:r>
                  <a:rPr lang="en-US" altLang="zh-CN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4400" baseline="300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T</a:t>
                </a:r>
                <a:r>
                  <a:rPr lang="zh-CN" altLang="en-US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或者</a:t>
                </a:r>
                <a:r>
                  <a:rPr lang="en-US" altLang="zh-CN" sz="44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sz="4400" baseline="3000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H</a:t>
                </a:r>
                <a:endParaRPr lang="en-US" altLang="zh-CN" sz="4400" baseline="300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690880" lvl="1" indent="-571500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buFont typeface="Arial" panose="020B0604020202020204" pitchFamily="34" charset="0"/>
                  <a:buChar char="•"/>
                  <a:tabLst>
                    <a:tab pos="716280" algn="l"/>
                  </a:tabLst>
                  <a:defRPr/>
                </a:pP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alpha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beta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为标量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690880" lvl="1" indent="-571500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buFont typeface="Arial" panose="020B0604020202020204" pitchFamily="34" charset="0"/>
                  <a:buChar char="•"/>
                  <a:tabLst>
                    <a:tab pos="716280" algn="l"/>
                  </a:tabLst>
                  <a:defRPr/>
                </a:pP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op(A) 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为 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 x k 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矩阵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690880" lvl="1" indent="-571500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buFont typeface="Arial" panose="020B0604020202020204" pitchFamily="34" charset="0"/>
                  <a:buChar char="•"/>
                  <a:tabLst>
                    <a:tab pos="716280" algn="l"/>
                  </a:tabLst>
                  <a:defRPr/>
                </a:pP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op(B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）为 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 x n 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矩阵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690880" lvl="1" indent="-571500" defTabSz="914400" fontAlgn="auto">
                  <a:lnSpc>
                    <a:spcPct val="110000"/>
                  </a:lnSpc>
                  <a:spcBef>
                    <a:spcPts val="500"/>
                  </a:spcBef>
                  <a:buSzPct val="75000"/>
                  <a:buFont typeface="Arial" panose="020B0604020202020204" pitchFamily="34" charset="0"/>
                  <a:buChar char="•"/>
                  <a:tabLst>
                    <a:tab pos="716280" algn="l"/>
                  </a:tabLst>
                  <a:defRPr/>
                </a:pP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C 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为 </a:t>
                </a:r>
                <a:r>
                  <a:rPr lang="en-US" altLang="zh-CN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m x n </a:t>
                </a:r>
                <a:r>
                  <a:rPr lang="zh-CN" altLang="en-US" sz="4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矩阵</a:t>
                </a:r>
                <a:endParaRPr lang="en-US" altLang="zh-CN" sz="44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F7F45C6-8602-42C8-8169-E20EEE2B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10" y="4260653"/>
                <a:ext cx="14429412" cy="5638851"/>
              </a:xfrm>
              <a:prstGeom prst="rect">
                <a:avLst/>
              </a:prstGeom>
              <a:blipFill>
                <a:blip r:embed="rId2"/>
                <a:stretch>
                  <a:fillRect l="-1690" t="-1946" b="-4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240492"/>
      </p:ext>
    </p:extLst>
  </p:cSld>
  <p:clrMapOvr>
    <a:masterClrMapping/>
  </p:clrMapOvr>
  <p:transition spd="slow" advTm="7914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Box 28"/>
          <p:cNvSpPr txBox="1">
            <a:spLocks noChangeArrowheads="1"/>
          </p:cNvSpPr>
          <p:nvPr/>
        </p:nvSpPr>
        <p:spPr bwMode="auto">
          <a:xfrm>
            <a:off x="1722438" y="681038"/>
            <a:ext cx="20942300" cy="1128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4300">
                <a:solidFill>
                  <a:schemeClr val="tx1"/>
                </a:solidFill>
                <a:latin typeface="Calibri" charset="0"/>
                <a:ea typeface="宋体" charset="0"/>
                <a:cs typeface="MS PGothic" charset="0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GEMM </a:t>
            </a:r>
            <a:r>
              <a:rPr lang="zh-CN" altLang="en-US" sz="6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8AF17-97AD-42BA-868C-3BFC9F97D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" y="1801677"/>
            <a:ext cx="13419158" cy="112332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8ADE89-BAC8-4C85-A9E5-D03873EC48EE}"/>
              </a:ext>
            </a:extLst>
          </p:cNvPr>
          <p:cNvSpPr/>
          <p:nvPr/>
        </p:nvSpPr>
        <p:spPr>
          <a:xfrm>
            <a:off x="433955" y="11822219"/>
            <a:ext cx="1069355" cy="63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AA9F62-813D-44EB-A8EB-DD5C10DF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7138" y="1809750"/>
            <a:ext cx="10720037" cy="30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741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Perspective Light">
      <a:dk1>
        <a:srgbClr val="737572"/>
      </a:dk1>
      <a:lt1>
        <a:sysClr val="window" lastClr="FFFFFF"/>
      </a:lt1>
      <a:dk2>
        <a:srgbClr val="445469"/>
      </a:dk2>
      <a:lt2>
        <a:srgbClr val="F6F7FA"/>
      </a:lt2>
      <a:accent1>
        <a:srgbClr val="1D68A6"/>
      </a:accent1>
      <a:accent2>
        <a:srgbClr val="178E6B"/>
      </a:accent2>
      <a:accent3>
        <a:srgbClr val="84AC40"/>
      </a:accent3>
      <a:accent4>
        <a:srgbClr val="EE8A12"/>
      </a:accent4>
      <a:accent5>
        <a:srgbClr val="B0221D"/>
      </a:accent5>
      <a:accent6>
        <a:srgbClr val="381B41"/>
      </a:accent6>
      <a:hlink>
        <a:srgbClr val="216CAB"/>
      </a:hlink>
      <a:folHlink>
        <a:srgbClr val="1A91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6596</TotalTime>
  <Words>2516</Words>
  <Application>Microsoft Office PowerPoint</Application>
  <PresentationFormat>自定义</PresentationFormat>
  <Paragraphs>346</Paragraphs>
  <Slides>44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微软雅黑</vt:lpstr>
      <vt:lpstr>Arial</vt:lpstr>
      <vt:lpstr>Arial Black</vt:lpstr>
      <vt:lpstr>Calibri</vt:lpstr>
      <vt:lpstr>Calibri Light</vt:lpstr>
      <vt:lpstr>Cambria Math</vt:lpstr>
      <vt:lpstr>Open Sans</vt:lpstr>
      <vt:lpstr>Times New Roman</vt:lpstr>
      <vt:lpstr>Office Theme</vt:lpstr>
      <vt:lpstr>PowerPoint 演示文稿</vt:lpstr>
      <vt:lpstr>PowerPoint 演示文稿</vt:lpstr>
      <vt:lpstr>PowerPoint 演示文稿</vt:lpstr>
      <vt:lpstr>1.2 BLAS实现</vt:lpstr>
      <vt:lpstr>PowerPoint 演示文稿</vt:lpstr>
      <vt:lpstr>1.3 BLAS性能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Louis Twelve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Twelve</dc:creator>
  <cp:lastModifiedBy>向 春阳</cp:lastModifiedBy>
  <cp:revision>547</cp:revision>
  <dcterms:created xsi:type="dcterms:W3CDTF">2019-05-24T15:46:23Z</dcterms:created>
  <dcterms:modified xsi:type="dcterms:W3CDTF">2021-05-19T14:17:50Z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2052-1.0.0.1330</vt:lpwstr>
  </property>
</Properties>
</file>